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60" r:id="rId3"/>
    <p:sldId id="261" r:id="rId4"/>
    <p:sldId id="262" r:id="rId5"/>
    <p:sldId id="274" r:id="rId6"/>
    <p:sldId id="259" r:id="rId7"/>
    <p:sldId id="263" r:id="rId8"/>
    <p:sldId id="264" r:id="rId9"/>
    <p:sldId id="265" r:id="rId10"/>
    <p:sldId id="266" r:id="rId11"/>
    <p:sldId id="267" r:id="rId12"/>
    <p:sldId id="268" r:id="rId13"/>
    <p:sldId id="269" r:id="rId14"/>
    <p:sldId id="270" r:id="rId15"/>
    <p:sldId id="271" r:id="rId16"/>
    <p:sldId id="275" r:id="rId17"/>
    <p:sldId id="276" r:id="rId18"/>
    <p:sldId id="272" r:id="rId19"/>
    <p:sldId id="27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AA8340-C19D-390B-3111-4EEBE0912D97}" v="4" dt="2025-07-14T14:01:24.461"/>
    <p1510:client id="{A132C9F4-6952-AC46-AE84-30112F352B9F}" v="138" dt="2025-07-14T13:59:53.092"/>
    <p1510:client id="{D4D8953F-20A2-4701-0060-180F1472CC73}" v="25" dt="2025-07-14T17:18:33.2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6"/>
    <p:restoredTop sz="94672"/>
  </p:normalViewPr>
  <p:slideViewPr>
    <p:cSldViewPr snapToGrid="0">
      <p:cViewPr varScale="1">
        <p:scale>
          <a:sx n="156" d="100"/>
          <a:sy n="156" d="100"/>
        </p:scale>
        <p:origin x="192"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03AA8340-C19D-390B-3111-4EEBE0912D97}"/>
    <pc:docChg chg="modSld">
      <pc:chgData name="Guest User" userId="" providerId="Windows Live" clId="Web-{03AA8340-C19D-390B-3111-4EEBE0912D97}" dt="2025-07-14T14:01:24.351" v="2" actId="20577"/>
      <pc:docMkLst>
        <pc:docMk/>
      </pc:docMkLst>
      <pc:sldChg chg="modSp">
        <pc:chgData name="Guest User" userId="" providerId="Windows Live" clId="Web-{03AA8340-C19D-390B-3111-4EEBE0912D97}" dt="2025-07-14T14:01:24.351" v="2" actId="20577"/>
        <pc:sldMkLst>
          <pc:docMk/>
          <pc:sldMk cId="1329940617" sldId="276"/>
        </pc:sldMkLst>
        <pc:spChg chg="mod">
          <ac:chgData name="Guest User" userId="" providerId="Windows Live" clId="Web-{03AA8340-C19D-390B-3111-4EEBE0912D97}" dt="2025-07-14T14:01:24.351" v="2" actId="20577"/>
          <ac:spMkLst>
            <pc:docMk/>
            <pc:sldMk cId="1329940617" sldId="276"/>
            <ac:spMk id="3" creationId="{82A3B618-3FC0-6745-1158-C5F6C0A2A6DC}"/>
          </ac:spMkLst>
        </pc:spChg>
      </pc:sldChg>
    </pc:docChg>
  </pc:docChgLst>
  <pc:docChgLst>
    <pc:chgData name="acearun@gmail.com" userId="45eccef0c200b126" providerId="LiveId" clId="{A132C9F4-6952-AC46-AE84-30112F352B9F}"/>
    <pc:docChg chg="undo custSel addSld modSld sldOrd">
      <pc:chgData name="acearun@gmail.com" userId="45eccef0c200b126" providerId="LiveId" clId="{A132C9F4-6952-AC46-AE84-30112F352B9F}" dt="2025-07-14T13:59:53.092" v="139" actId="1076"/>
      <pc:docMkLst>
        <pc:docMk/>
      </pc:docMkLst>
      <pc:sldChg chg="ord">
        <pc:chgData name="acearun@gmail.com" userId="45eccef0c200b126" providerId="LiveId" clId="{A132C9F4-6952-AC46-AE84-30112F352B9F}" dt="2025-07-14T13:40:24.411" v="0" actId="20578"/>
        <pc:sldMkLst>
          <pc:docMk/>
          <pc:sldMk cId="634573304" sldId="259"/>
        </pc:sldMkLst>
      </pc:sldChg>
      <pc:sldChg chg="modSp mod">
        <pc:chgData name="acearun@gmail.com" userId="45eccef0c200b126" providerId="LiveId" clId="{A132C9F4-6952-AC46-AE84-30112F352B9F}" dt="2025-07-14T13:48:42.507" v="97" actId="207"/>
        <pc:sldMkLst>
          <pc:docMk/>
          <pc:sldMk cId="2104422547" sldId="261"/>
        </pc:sldMkLst>
        <pc:spChg chg="mod">
          <ac:chgData name="acearun@gmail.com" userId="45eccef0c200b126" providerId="LiveId" clId="{A132C9F4-6952-AC46-AE84-30112F352B9F}" dt="2025-07-14T13:48:42.507" v="97" actId="207"/>
          <ac:spMkLst>
            <pc:docMk/>
            <pc:sldMk cId="2104422547" sldId="261"/>
            <ac:spMk id="5" creationId="{70E2FF19-0443-D00D-5F35-627F8DE96875}"/>
          </ac:spMkLst>
        </pc:spChg>
      </pc:sldChg>
      <pc:sldChg chg="addSp delSp modSp mod">
        <pc:chgData name="acearun@gmail.com" userId="45eccef0c200b126" providerId="LiveId" clId="{A132C9F4-6952-AC46-AE84-30112F352B9F}" dt="2025-07-14T13:47:17.971" v="93" actId="27636"/>
        <pc:sldMkLst>
          <pc:docMk/>
          <pc:sldMk cId="2788346863" sldId="262"/>
        </pc:sldMkLst>
        <pc:spChg chg="mod">
          <ac:chgData name="acearun@gmail.com" userId="45eccef0c200b126" providerId="LiveId" clId="{A132C9F4-6952-AC46-AE84-30112F352B9F}" dt="2025-07-14T13:43:55.763" v="28" actId="20577"/>
          <ac:spMkLst>
            <pc:docMk/>
            <pc:sldMk cId="2788346863" sldId="262"/>
            <ac:spMk id="2" creationId="{F558204E-E4C3-3FEC-5CB3-EB2CD6FA1CA0}"/>
          </ac:spMkLst>
        </pc:spChg>
        <pc:spChg chg="mod">
          <ac:chgData name="acearun@gmail.com" userId="45eccef0c200b126" providerId="LiveId" clId="{A132C9F4-6952-AC46-AE84-30112F352B9F}" dt="2025-07-14T13:46:21.120" v="80" actId="20577"/>
          <ac:spMkLst>
            <pc:docMk/>
            <pc:sldMk cId="2788346863" sldId="262"/>
            <ac:spMk id="3" creationId="{33EAC4D9-D487-34CB-B2B0-49948C9E5D8E}"/>
          </ac:spMkLst>
        </pc:spChg>
        <pc:spChg chg="add mod">
          <ac:chgData name="acearun@gmail.com" userId="45eccef0c200b126" providerId="LiveId" clId="{A132C9F4-6952-AC46-AE84-30112F352B9F}" dt="2025-07-14T13:47:17.971" v="93" actId="27636"/>
          <ac:spMkLst>
            <pc:docMk/>
            <pc:sldMk cId="2788346863" sldId="262"/>
            <ac:spMk id="4" creationId="{143E0CA1-E287-1DEF-1E64-3CCFF01B8B47}"/>
          </ac:spMkLst>
        </pc:spChg>
        <pc:picChg chg="del mod">
          <ac:chgData name="acearun@gmail.com" userId="45eccef0c200b126" providerId="LiveId" clId="{A132C9F4-6952-AC46-AE84-30112F352B9F}" dt="2025-07-14T13:44:09.307" v="31" actId="478"/>
          <ac:picMkLst>
            <pc:docMk/>
            <pc:sldMk cId="2788346863" sldId="262"/>
            <ac:picMk id="5" creationId="{567DB8D0-143B-FBDF-DCD4-B0DA8D77AC6F}"/>
          </ac:picMkLst>
        </pc:picChg>
      </pc:sldChg>
      <pc:sldChg chg="addSp delSp modSp new mod">
        <pc:chgData name="acearun@gmail.com" userId="45eccef0c200b126" providerId="LiveId" clId="{A132C9F4-6952-AC46-AE84-30112F352B9F}" dt="2025-07-14T13:59:53.092" v="139" actId="1076"/>
        <pc:sldMkLst>
          <pc:docMk/>
          <pc:sldMk cId="2590608970" sldId="277"/>
        </pc:sldMkLst>
        <pc:spChg chg="mod">
          <ac:chgData name="acearun@gmail.com" userId="45eccef0c200b126" providerId="LiveId" clId="{A132C9F4-6952-AC46-AE84-30112F352B9F}" dt="2025-07-14T13:57:47.862" v="116" actId="20577"/>
          <ac:spMkLst>
            <pc:docMk/>
            <pc:sldMk cId="2590608970" sldId="277"/>
            <ac:spMk id="2" creationId="{72B589CB-35C2-CDD5-9777-3C382701B345}"/>
          </ac:spMkLst>
        </pc:spChg>
        <pc:spChg chg="del">
          <ac:chgData name="acearun@gmail.com" userId="45eccef0c200b126" providerId="LiveId" clId="{A132C9F4-6952-AC46-AE84-30112F352B9F}" dt="2025-07-14T13:57:17.936" v="99" actId="478"/>
          <ac:spMkLst>
            <pc:docMk/>
            <pc:sldMk cId="2590608970" sldId="277"/>
            <ac:spMk id="3" creationId="{4BDD3720-10C8-1E80-A39A-6CF65F7AA5A4}"/>
          </ac:spMkLst>
        </pc:spChg>
        <pc:picChg chg="add mod modCrop">
          <ac:chgData name="acearun@gmail.com" userId="45eccef0c200b126" providerId="LiveId" clId="{A132C9F4-6952-AC46-AE84-30112F352B9F}" dt="2025-07-14T13:59:53.092" v="139" actId="1076"/>
          <ac:picMkLst>
            <pc:docMk/>
            <pc:sldMk cId="2590608970" sldId="277"/>
            <ac:picMk id="5" creationId="{0962F833-F8A4-64D4-0860-59FA6D813B7A}"/>
          </ac:picMkLst>
        </pc:picChg>
        <pc:picChg chg="add del mod">
          <ac:chgData name="acearun@gmail.com" userId="45eccef0c200b126" providerId="LiveId" clId="{A132C9F4-6952-AC46-AE84-30112F352B9F}" dt="2025-07-14T13:58:56.665" v="124" actId="478"/>
          <ac:picMkLst>
            <pc:docMk/>
            <pc:sldMk cId="2590608970" sldId="277"/>
            <ac:picMk id="7" creationId="{31A460FD-3B56-C765-B265-44D658ADAEBA}"/>
          </ac:picMkLst>
        </pc:picChg>
        <pc:picChg chg="add mod modCrop">
          <ac:chgData name="acearun@gmail.com" userId="45eccef0c200b126" providerId="LiveId" clId="{A132C9F4-6952-AC46-AE84-30112F352B9F}" dt="2025-07-14T13:59:46.811" v="137" actId="14100"/>
          <ac:picMkLst>
            <pc:docMk/>
            <pc:sldMk cId="2590608970" sldId="277"/>
            <ac:picMk id="9" creationId="{1FDA8C48-CF8E-1B98-4008-A3D64186DC09}"/>
          </ac:picMkLst>
        </pc:picChg>
      </pc:sldChg>
    </pc:docChg>
  </pc:docChgLst>
  <pc:docChgLst>
    <pc:chgData name="acearun@gmail.com" userId="45eccef0c200b126" providerId="LiveId" clId="{0B3F3400-ED8D-564F-8343-88B2FC94C1CC}"/>
    <pc:docChg chg="undo custSel modSld">
      <pc:chgData name="acearun@gmail.com" userId="45eccef0c200b126" providerId="LiveId" clId="{0B3F3400-ED8D-564F-8343-88B2FC94C1CC}" dt="2025-05-03T00:24:42.264" v="60" actId="26606"/>
      <pc:docMkLst>
        <pc:docMk/>
      </pc:docMkLst>
      <pc:sldChg chg="addSp delSp modSp mod">
        <pc:chgData name="acearun@gmail.com" userId="45eccef0c200b126" providerId="LiveId" clId="{0B3F3400-ED8D-564F-8343-88B2FC94C1CC}" dt="2025-05-03T00:23:39.544" v="51" actId="26606"/>
        <pc:sldMkLst>
          <pc:docMk/>
          <pc:sldMk cId="3991082261" sldId="257"/>
        </pc:sldMkLst>
      </pc:sldChg>
      <pc:sldChg chg="addSp delSp modSp mod">
        <pc:chgData name="acearun@gmail.com" userId="45eccef0c200b126" providerId="LiveId" clId="{0B3F3400-ED8D-564F-8343-88B2FC94C1CC}" dt="2025-05-03T00:24:42.264" v="60" actId="26606"/>
        <pc:sldMkLst>
          <pc:docMk/>
          <pc:sldMk cId="3054236102" sldId="258"/>
        </pc:sldMkLst>
      </pc:sldChg>
      <pc:sldChg chg="addSp delSp modSp mod">
        <pc:chgData name="acearun@gmail.com" userId="45eccef0c200b126" providerId="LiveId" clId="{0B3F3400-ED8D-564F-8343-88B2FC94C1CC}" dt="2025-05-03T00:22:23.687" v="43" actId="403"/>
        <pc:sldMkLst>
          <pc:docMk/>
          <pc:sldMk cId="634573304" sldId="259"/>
        </pc:sldMkLst>
      </pc:sldChg>
      <pc:sldChg chg="addSp delSp modSp mod modNotesTx">
        <pc:chgData name="acearun@gmail.com" userId="45eccef0c200b126" providerId="LiveId" clId="{0B3F3400-ED8D-564F-8343-88B2FC94C1CC}" dt="2025-04-28T17:11:56.742" v="19" actId="27107"/>
        <pc:sldMkLst>
          <pc:docMk/>
          <pc:sldMk cId="420673854" sldId="275"/>
        </pc:sldMkLst>
      </pc:sldChg>
    </pc:docChg>
  </pc:docChgLst>
  <pc:docChgLst>
    <pc:chgData name="Nikhil Thaker" userId="1d464354f0b4e68a" providerId="Windows Live" clId="Web-{D4D8953F-20A2-4701-0060-180F1472CC73}"/>
    <pc:docChg chg="modSld">
      <pc:chgData name="Nikhil Thaker" userId="1d464354f0b4e68a" providerId="Windows Live" clId="Web-{D4D8953F-20A2-4701-0060-180F1472CC73}" dt="2025-07-14T17:18:33.213" v="23" actId="20577"/>
      <pc:docMkLst>
        <pc:docMk/>
      </pc:docMkLst>
      <pc:sldChg chg="modSp">
        <pc:chgData name="Nikhil Thaker" userId="1d464354f0b4e68a" providerId="Windows Live" clId="Web-{D4D8953F-20A2-4701-0060-180F1472CC73}" dt="2025-07-14T17:18:33.213" v="23" actId="20577"/>
        <pc:sldMkLst>
          <pc:docMk/>
          <pc:sldMk cId="699486598" sldId="272"/>
        </pc:sldMkLst>
        <pc:spChg chg="mod">
          <ac:chgData name="Nikhil Thaker" userId="1d464354f0b4e68a" providerId="Windows Live" clId="Web-{D4D8953F-20A2-4701-0060-180F1472CC73}" dt="2025-07-14T17:18:33.213" v="23" actId="20577"/>
          <ac:spMkLst>
            <pc:docMk/>
            <pc:sldMk cId="699486598" sldId="272"/>
            <ac:spMk id="3" creationId="{74937780-8CB0-8B5C-27C5-170EFC8F4889}"/>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3AF3E4-4BFB-4F66-A3C4-F4BD7F90B27C}"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692AC8EA-E0C5-4C1E-A6BD-CD6F83217DAE}">
      <dgm:prSet/>
      <dgm:spPr/>
      <dgm:t>
        <a:bodyPr/>
        <a:lstStyle/>
        <a:p>
          <a:r>
            <a:rPr lang="en-US"/>
            <a:t>Robotics</a:t>
          </a:r>
        </a:p>
      </dgm:t>
    </dgm:pt>
    <dgm:pt modelId="{ED45314E-0F62-4C26-8D5D-1D8B6278EE49}" type="parTrans" cxnId="{6E2D24AB-0109-4719-A82E-8888D8DD017A}">
      <dgm:prSet/>
      <dgm:spPr/>
      <dgm:t>
        <a:bodyPr/>
        <a:lstStyle/>
        <a:p>
          <a:endParaRPr lang="en-US"/>
        </a:p>
      </dgm:t>
    </dgm:pt>
    <dgm:pt modelId="{E75B1D15-41ED-4747-9954-124768F483F7}" type="sibTrans" cxnId="{6E2D24AB-0109-4719-A82E-8888D8DD017A}">
      <dgm:prSet/>
      <dgm:spPr/>
      <dgm:t>
        <a:bodyPr/>
        <a:lstStyle/>
        <a:p>
          <a:endParaRPr lang="en-US"/>
        </a:p>
      </dgm:t>
    </dgm:pt>
    <dgm:pt modelId="{10069B26-DBCE-43DA-A2DF-B1DC9BB9D3BD}">
      <dgm:prSet/>
      <dgm:spPr/>
      <dgm:t>
        <a:bodyPr/>
        <a:lstStyle/>
        <a:p>
          <a:r>
            <a:rPr lang="en-US"/>
            <a:t>Coding</a:t>
          </a:r>
        </a:p>
      </dgm:t>
    </dgm:pt>
    <dgm:pt modelId="{88382E90-0D75-4CD9-A3F4-90E3056A3F8E}" type="parTrans" cxnId="{1B686A60-CAAC-4B4D-808B-50792C2A3FFB}">
      <dgm:prSet/>
      <dgm:spPr/>
      <dgm:t>
        <a:bodyPr/>
        <a:lstStyle/>
        <a:p>
          <a:endParaRPr lang="en-US"/>
        </a:p>
      </dgm:t>
    </dgm:pt>
    <dgm:pt modelId="{F36490D7-AF27-4E1A-9FA2-D421F2DA09A3}" type="sibTrans" cxnId="{1B686A60-CAAC-4B4D-808B-50792C2A3FFB}">
      <dgm:prSet/>
      <dgm:spPr/>
      <dgm:t>
        <a:bodyPr/>
        <a:lstStyle/>
        <a:p>
          <a:endParaRPr lang="en-US"/>
        </a:p>
      </dgm:t>
    </dgm:pt>
    <dgm:pt modelId="{798BA1ED-B439-4262-B586-120D96C010A8}">
      <dgm:prSet/>
      <dgm:spPr/>
      <dgm:t>
        <a:bodyPr/>
        <a:lstStyle/>
        <a:p>
          <a:r>
            <a:rPr lang="en-US"/>
            <a:t>Teamwork</a:t>
          </a:r>
        </a:p>
      </dgm:t>
    </dgm:pt>
    <dgm:pt modelId="{420E5A90-73BC-49FE-BCB7-C2BB400EC593}" type="parTrans" cxnId="{789DC64D-D05F-4EF0-B1B3-2FFC68BB6B74}">
      <dgm:prSet/>
      <dgm:spPr/>
      <dgm:t>
        <a:bodyPr/>
        <a:lstStyle/>
        <a:p>
          <a:endParaRPr lang="en-US"/>
        </a:p>
      </dgm:t>
    </dgm:pt>
    <dgm:pt modelId="{B1E59744-D89D-4E52-B2CE-FE6A476D2F26}" type="sibTrans" cxnId="{789DC64D-D05F-4EF0-B1B3-2FFC68BB6B74}">
      <dgm:prSet/>
      <dgm:spPr/>
      <dgm:t>
        <a:bodyPr/>
        <a:lstStyle/>
        <a:p>
          <a:endParaRPr lang="en-US"/>
        </a:p>
      </dgm:t>
    </dgm:pt>
    <dgm:pt modelId="{BBC3046F-DC94-4DDA-A61F-FFF1440FEFB9}">
      <dgm:prSet/>
      <dgm:spPr/>
      <dgm:t>
        <a:bodyPr/>
        <a:lstStyle/>
        <a:p>
          <a:r>
            <a:rPr lang="en-US"/>
            <a:t>Problem-solving</a:t>
          </a:r>
        </a:p>
      </dgm:t>
    </dgm:pt>
    <dgm:pt modelId="{6C901783-3D9B-4788-A0A5-8A7EAEF71C66}" type="parTrans" cxnId="{E626C99D-9EFB-42FB-9560-EC55DBBEB09B}">
      <dgm:prSet/>
      <dgm:spPr/>
      <dgm:t>
        <a:bodyPr/>
        <a:lstStyle/>
        <a:p>
          <a:endParaRPr lang="en-US"/>
        </a:p>
      </dgm:t>
    </dgm:pt>
    <dgm:pt modelId="{11118780-995F-4710-89EB-81823199F724}" type="sibTrans" cxnId="{E626C99D-9EFB-42FB-9560-EC55DBBEB09B}">
      <dgm:prSet/>
      <dgm:spPr/>
      <dgm:t>
        <a:bodyPr/>
        <a:lstStyle/>
        <a:p>
          <a:endParaRPr lang="en-US"/>
        </a:p>
      </dgm:t>
    </dgm:pt>
    <dgm:pt modelId="{69A6E4CD-AA65-4832-A7C1-CE64FBD1EA7E}">
      <dgm:prSet/>
      <dgm:spPr/>
      <dgm:t>
        <a:bodyPr/>
        <a:lstStyle/>
        <a:p>
          <a:r>
            <a:rPr lang="en-US"/>
            <a:t>Competition</a:t>
          </a:r>
        </a:p>
      </dgm:t>
    </dgm:pt>
    <dgm:pt modelId="{124F72FC-D0A9-4A8F-9041-1917730BD883}" type="parTrans" cxnId="{CB726BEF-30B8-4307-9EC6-65D2C1AC6F45}">
      <dgm:prSet/>
      <dgm:spPr/>
      <dgm:t>
        <a:bodyPr/>
        <a:lstStyle/>
        <a:p>
          <a:endParaRPr lang="en-US"/>
        </a:p>
      </dgm:t>
    </dgm:pt>
    <dgm:pt modelId="{B5C2E8D8-08C8-4424-88B4-E812881F4744}" type="sibTrans" cxnId="{CB726BEF-30B8-4307-9EC6-65D2C1AC6F45}">
      <dgm:prSet/>
      <dgm:spPr/>
      <dgm:t>
        <a:bodyPr/>
        <a:lstStyle/>
        <a:p>
          <a:endParaRPr lang="en-US"/>
        </a:p>
      </dgm:t>
    </dgm:pt>
    <dgm:pt modelId="{C32F5C04-E1E8-43E6-8F17-C1FFBAEAF680}" type="pres">
      <dgm:prSet presAssocID="{DC3AF3E4-4BFB-4F66-A3C4-F4BD7F90B27C}" presName="root" presStyleCnt="0">
        <dgm:presLayoutVars>
          <dgm:dir/>
          <dgm:resizeHandles val="exact"/>
        </dgm:presLayoutVars>
      </dgm:prSet>
      <dgm:spPr/>
    </dgm:pt>
    <dgm:pt modelId="{7BCB7E77-221A-4127-ADF8-1F2170405B3F}" type="pres">
      <dgm:prSet presAssocID="{692AC8EA-E0C5-4C1E-A6BD-CD6F83217DAE}" presName="compNode" presStyleCnt="0"/>
      <dgm:spPr/>
    </dgm:pt>
    <dgm:pt modelId="{2819104B-5B43-4EBA-A7E5-BBAB7E90F1DC}" type="pres">
      <dgm:prSet presAssocID="{692AC8EA-E0C5-4C1E-A6BD-CD6F83217DAE}"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obot"/>
        </a:ext>
      </dgm:extLst>
    </dgm:pt>
    <dgm:pt modelId="{D0990CCD-C635-4A05-92D2-0FD758239D0B}" type="pres">
      <dgm:prSet presAssocID="{692AC8EA-E0C5-4C1E-A6BD-CD6F83217DAE}" presName="spaceRect" presStyleCnt="0"/>
      <dgm:spPr/>
    </dgm:pt>
    <dgm:pt modelId="{1D6A5ABC-B744-4137-9FDD-63ED152EC994}" type="pres">
      <dgm:prSet presAssocID="{692AC8EA-E0C5-4C1E-A6BD-CD6F83217DAE}" presName="textRect" presStyleLbl="revTx" presStyleIdx="0" presStyleCnt="5">
        <dgm:presLayoutVars>
          <dgm:chMax val="1"/>
          <dgm:chPref val="1"/>
        </dgm:presLayoutVars>
      </dgm:prSet>
      <dgm:spPr/>
    </dgm:pt>
    <dgm:pt modelId="{353C5236-BAEF-460E-8391-15297FD23B64}" type="pres">
      <dgm:prSet presAssocID="{E75B1D15-41ED-4747-9954-124768F483F7}" presName="sibTrans" presStyleCnt="0"/>
      <dgm:spPr/>
    </dgm:pt>
    <dgm:pt modelId="{EB6C440D-8BDB-4382-91E9-4C8404B8F1FD}" type="pres">
      <dgm:prSet presAssocID="{10069B26-DBCE-43DA-A2DF-B1DC9BB9D3BD}" presName="compNode" presStyleCnt="0"/>
      <dgm:spPr/>
    </dgm:pt>
    <dgm:pt modelId="{9B9E72A4-B1CA-4DF4-9FE5-8B2FA6BA8719}" type="pres">
      <dgm:prSet presAssocID="{10069B26-DBCE-43DA-A2DF-B1DC9BB9D3BD}"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omputer"/>
        </a:ext>
      </dgm:extLst>
    </dgm:pt>
    <dgm:pt modelId="{E2C16AAF-9D3E-4DF4-A87C-11A4ACBA4BF3}" type="pres">
      <dgm:prSet presAssocID="{10069B26-DBCE-43DA-A2DF-B1DC9BB9D3BD}" presName="spaceRect" presStyleCnt="0"/>
      <dgm:spPr/>
    </dgm:pt>
    <dgm:pt modelId="{DFC4C165-CF26-4C2B-9FBE-37F4647D4FC9}" type="pres">
      <dgm:prSet presAssocID="{10069B26-DBCE-43DA-A2DF-B1DC9BB9D3BD}" presName="textRect" presStyleLbl="revTx" presStyleIdx="1" presStyleCnt="5">
        <dgm:presLayoutVars>
          <dgm:chMax val="1"/>
          <dgm:chPref val="1"/>
        </dgm:presLayoutVars>
      </dgm:prSet>
      <dgm:spPr/>
    </dgm:pt>
    <dgm:pt modelId="{1730B264-E607-49E2-B457-0748CA8404E1}" type="pres">
      <dgm:prSet presAssocID="{F36490D7-AF27-4E1A-9FA2-D421F2DA09A3}" presName="sibTrans" presStyleCnt="0"/>
      <dgm:spPr/>
    </dgm:pt>
    <dgm:pt modelId="{99038604-A70E-4915-81D4-0CE271EEC43E}" type="pres">
      <dgm:prSet presAssocID="{798BA1ED-B439-4262-B586-120D96C010A8}" presName="compNode" presStyleCnt="0"/>
      <dgm:spPr/>
    </dgm:pt>
    <dgm:pt modelId="{CB4C8A83-055F-4D55-8232-371C8DD6E440}" type="pres">
      <dgm:prSet presAssocID="{798BA1ED-B439-4262-B586-120D96C010A8}"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oard Room"/>
        </a:ext>
      </dgm:extLst>
    </dgm:pt>
    <dgm:pt modelId="{E63E7660-EE29-439A-95F4-E30EF45D1DD8}" type="pres">
      <dgm:prSet presAssocID="{798BA1ED-B439-4262-B586-120D96C010A8}" presName="spaceRect" presStyleCnt="0"/>
      <dgm:spPr/>
    </dgm:pt>
    <dgm:pt modelId="{D8F649FA-BFF8-428A-A0BE-2B46762C86B3}" type="pres">
      <dgm:prSet presAssocID="{798BA1ED-B439-4262-B586-120D96C010A8}" presName="textRect" presStyleLbl="revTx" presStyleIdx="2" presStyleCnt="5">
        <dgm:presLayoutVars>
          <dgm:chMax val="1"/>
          <dgm:chPref val="1"/>
        </dgm:presLayoutVars>
      </dgm:prSet>
      <dgm:spPr/>
    </dgm:pt>
    <dgm:pt modelId="{10375512-2FE8-4508-B053-3EC246E9B4F7}" type="pres">
      <dgm:prSet presAssocID="{B1E59744-D89D-4E52-B2CE-FE6A476D2F26}" presName="sibTrans" presStyleCnt="0"/>
      <dgm:spPr/>
    </dgm:pt>
    <dgm:pt modelId="{C709A625-F1D6-4433-B53E-411AB1F0E5DF}" type="pres">
      <dgm:prSet presAssocID="{BBC3046F-DC94-4DDA-A61F-FFF1440FEFB9}" presName="compNode" presStyleCnt="0"/>
      <dgm:spPr/>
    </dgm:pt>
    <dgm:pt modelId="{647A4C1C-9889-4C83-A1FE-75AD9CEEE42A}" type="pres">
      <dgm:prSet presAssocID="{BBC3046F-DC94-4DDA-A61F-FFF1440FEFB9}"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Question mark"/>
        </a:ext>
      </dgm:extLst>
    </dgm:pt>
    <dgm:pt modelId="{4A2FBD9D-0321-4534-9E59-B03C57BD12F7}" type="pres">
      <dgm:prSet presAssocID="{BBC3046F-DC94-4DDA-A61F-FFF1440FEFB9}" presName="spaceRect" presStyleCnt="0"/>
      <dgm:spPr/>
    </dgm:pt>
    <dgm:pt modelId="{B113E3E0-03F5-417F-A0B7-84B392D094EA}" type="pres">
      <dgm:prSet presAssocID="{BBC3046F-DC94-4DDA-A61F-FFF1440FEFB9}" presName="textRect" presStyleLbl="revTx" presStyleIdx="3" presStyleCnt="5">
        <dgm:presLayoutVars>
          <dgm:chMax val="1"/>
          <dgm:chPref val="1"/>
        </dgm:presLayoutVars>
      </dgm:prSet>
      <dgm:spPr/>
    </dgm:pt>
    <dgm:pt modelId="{B9F9D687-7C30-4876-9F30-A3CF1F603E16}" type="pres">
      <dgm:prSet presAssocID="{11118780-995F-4710-89EB-81823199F724}" presName="sibTrans" presStyleCnt="0"/>
      <dgm:spPr/>
    </dgm:pt>
    <dgm:pt modelId="{77686CED-B2A6-46AC-BF36-ED43BF661D88}" type="pres">
      <dgm:prSet presAssocID="{69A6E4CD-AA65-4832-A7C1-CE64FBD1EA7E}" presName="compNode" presStyleCnt="0"/>
      <dgm:spPr/>
    </dgm:pt>
    <dgm:pt modelId="{B836A62A-2F55-42C7-971A-4DF769E0DFC2}" type="pres">
      <dgm:prSet presAssocID="{69A6E4CD-AA65-4832-A7C1-CE64FBD1EA7E}"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Presentation with Checklist"/>
        </a:ext>
      </dgm:extLst>
    </dgm:pt>
    <dgm:pt modelId="{1BDC4669-DDFB-406E-9179-9C1204CBED28}" type="pres">
      <dgm:prSet presAssocID="{69A6E4CD-AA65-4832-A7C1-CE64FBD1EA7E}" presName="spaceRect" presStyleCnt="0"/>
      <dgm:spPr/>
    </dgm:pt>
    <dgm:pt modelId="{18F7FA60-3476-486E-BB72-A804D052E2E1}" type="pres">
      <dgm:prSet presAssocID="{69A6E4CD-AA65-4832-A7C1-CE64FBD1EA7E}" presName="textRect" presStyleLbl="revTx" presStyleIdx="4" presStyleCnt="5">
        <dgm:presLayoutVars>
          <dgm:chMax val="1"/>
          <dgm:chPref val="1"/>
        </dgm:presLayoutVars>
      </dgm:prSet>
      <dgm:spPr/>
    </dgm:pt>
  </dgm:ptLst>
  <dgm:cxnLst>
    <dgm:cxn modelId="{39796949-1785-4767-95FB-A459507B618E}" type="presOf" srcId="{BBC3046F-DC94-4DDA-A61F-FFF1440FEFB9}" destId="{B113E3E0-03F5-417F-A0B7-84B392D094EA}" srcOrd="0" destOrd="0" presId="urn:microsoft.com/office/officeart/2018/2/layout/IconLabelList"/>
    <dgm:cxn modelId="{789DC64D-D05F-4EF0-B1B3-2FFC68BB6B74}" srcId="{DC3AF3E4-4BFB-4F66-A3C4-F4BD7F90B27C}" destId="{798BA1ED-B439-4262-B586-120D96C010A8}" srcOrd="2" destOrd="0" parTransId="{420E5A90-73BC-49FE-BCB7-C2BB400EC593}" sibTransId="{B1E59744-D89D-4E52-B2CE-FE6A476D2F26}"/>
    <dgm:cxn modelId="{4E53E15C-3902-426D-A19C-528F8A56B0FF}" type="presOf" srcId="{DC3AF3E4-4BFB-4F66-A3C4-F4BD7F90B27C}" destId="{C32F5C04-E1E8-43E6-8F17-C1FFBAEAF680}" srcOrd="0" destOrd="0" presId="urn:microsoft.com/office/officeart/2018/2/layout/IconLabelList"/>
    <dgm:cxn modelId="{1B686A60-CAAC-4B4D-808B-50792C2A3FFB}" srcId="{DC3AF3E4-4BFB-4F66-A3C4-F4BD7F90B27C}" destId="{10069B26-DBCE-43DA-A2DF-B1DC9BB9D3BD}" srcOrd="1" destOrd="0" parTransId="{88382E90-0D75-4CD9-A3F4-90E3056A3F8E}" sibTransId="{F36490D7-AF27-4E1A-9FA2-D421F2DA09A3}"/>
    <dgm:cxn modelId="{78D6FE6F-C95F-4F1F-9E7F-ED8AF53A2252}" type="presOf" srcId="{692AC8EA-E0C5-4C1E-A6BD-CD6F83217DAE}" destId="{1D6A5ABC-B744-4137-9FDD-63ED152EC994}" srcOrd="0" destOrd="0" presId="urn:microsoft.com/office/officeart/2018/2/layout/IconLabelList"/>
    <dgm:cxn modelId="{64A2648D-118A-4623-AFB0-8C9DD150C8C7}" type="presOf" srcId="{798BA1ED-B439-4262-B586-120D96C010A8}" destId="{D8F649FA-BFF8-428A-A0BE-2B46762C86B3}" srcOrd="0" destOrd="0" presId="urn:microsoft.com/office/officeart/2018/2/layout/IconLabelList"/>
    <dgm:cxn modelId="{E626C99D-9EFB-42FB-9560-EC55DBBEB09B}" srcId="{DC3AF3E4-4BFB-4F66-A3C4-F4BD7F90B27C}" destId="{BBC3046F-DC94-4DDA-A61F-FFF1440FEFB9}" srcOrd="3" destOrd="0" parTransId="{6C901783-3D9B-4788-A0A5-8A7EAEF71C66}" sibTransId="{11118780-995F-4710-89EB-81823199F724}"/>
    <dgm:cxn modelId="{53A1E1A6-18FF-4AD0-B96C-AEFBCD09D04E}" type="presOf" srcId="{69A6E4CD-AA65-4832-A7C1-CE64FBD1EA7E}" destId="{18F7FA60-3476-486E-BB72-A804D052E2E1}" srcOrd="0" destOrd="0" presId="urn:microsoft.com/office/officeart/2018/2/layout/IconLabelList"/>
    <dgm:cxn modelId="{6E2D24AB-0109-4719-A82E-8888D8DD017A}" srcId="{DC3AF3E4-4BFB-4F66-A3C4-F4BD7F90B27C}" destId="{692AC8EA-E0C5-4C1E-A6BD-CD6F83217DAE}" srcOrd="0" destOrd="0" parTransId="{ED45314E-0F62-4C26-8D5D-1D8B6278EE49}" sibTransId="{E75B1D15-41ED-4747-9954-124768F483F7}"/>
    <dgm:cxn modelId="{0F8A8EBB-7ACD-4F04-9D82-09AE0A363947}" type="presOf" srcId="{10069B26-DBCE-43DA-A2DF-B1DC9BB9D3BD}" destId="{DFC4C165-CF26-4C2B-9FBE-37F4647D4FC9}" srcOrd="0" destOrd="0" presId="urn:microsoft.com/office/officeart/2018/2/layout/IconLabelList"/>
    <dgm:cxn modelId="{CB726BEF-30B8-4307-9EC6-65D2C1AC6F45}" srcId="{DC3AF3E4-4BFB-4F66-A3C4-F4BD7F90B27C}" destId="{69A6E4CD-AA65-4832-A7C1-CE64FBD1EA7E}" srcOrd="4" destOrd="0" parTransId="{124F72FC-D0A9-4A8F-9041-1917730BD883}" sibTransId="{B5C2E8D8-08C8-4424-88B4-E812881F4744}"/>
    <dgm:cxn modelId="{766E8033-9F86-4CDF-8772-BABBEC931C01}" type="presParOf" srcId="{C32F5C04-E1E8-43E6-8F17-C1FFBAEAF680}" destId="{7BCB7E77-221A-4127-ADF8-1F2170405B3F}" srcOrd="0" destOrd="0" presId="urn:microsoft.com/office/officeart/2018/2/layout/IconLabelList"/>
    <dgm:cxn modelId="{C0D87140-EB3C-475F-B881-2A15F34C83C9}" type="presParOf" srcId="{7BCB7E77-221A-4127-ADF8-1F2170405B3F}" destId="{2819104B-5B43-4EBA-A7E5-BBAB7E90F1DC}" srcOrd="0" destOrd="0" presId="urn:microsoft.com/office/officeart/2018/2/layout/IconLabelList"/>
    <dgm:cxn modelId="{D3071CEB-D82A-434F-A308-50EC83A7CC71}" type="presParOf" srcId="{7BCB7E77-221A-4127-ADF8-1F2170405B3F}" destId="{D0990CCD-C635-4A05-92D2-0FD758239D0B}" srcOrd="1" destOrd="0" presId="urn:microsoft.com/office/officeart/2018/2/layout/IconLabelList"/>
    <dgm:cxn modelId="{3501CB63-ED64-4ECF-A1B6-714919CD5371}" type="presParOf" srcId="{7BCB7E77-221A-4127-ADF8-1F2170405B3F}" destId="{1D6A5ABC-B744-4137-9FDD-63ED152EC994}" srcOrd="2" destOrd="0" presId="urn:microsoft.com/office/officeart/2018/2/layout/IconLabelList"/>
    <dgm:cxn modelId="{B0DA4FD1-CA51-451C-8157-84F7984EB4EE}" type="presParOf" srcId="{C32F5C04-E1E8-43E6-8F17-C1FFBAEAF680}" destId="{353C5236-BAEF-460E-8391-15297FD23B64}" srcOrd="1" destOrd="0" presId="urn:microsoft.com/office/officeart/2018/2/layout/IconLabelList"/>
    <dgm:cxn modelId="{1F3FF5AD-52F0-4AEC-8997-6CE02F3B09E1}" type="presParOf" srcId="{C32F5C04-E1E8-43E6-8F17-C1FFBAEAF680}" destId="{EB6C440D-8BDB-4382-91E9-4C8404B8F1FD}" srcOrd="2" destOrd="0" presId="urn:microsoft.com/office/officeart/2018/2/layout/IconLabelList"/>
    <dgm:cxn modelId="{770C0E77-0FCF-4FD5-B9F0-8216092B8580}" type="presParOf" srcId="{EB6C440D-8BDB-4382-91E9-4C8404B8F1FD}" destId="{9B9E72A4-B1CA-4DF4-9FE5-8B2FA6BA8719}" srcOrd="0" destOrd="0" presId="urn:microsoft.com/office/officeart/2018/2/layout/IconLabelList"/>
    <dgm:cxn modelId="{A3983D89-7821-424C-91C4-11D01280B582}" type="presParOf" srcId="{EB6C440D-8BDB-4382-91E9-4C8404B8F1FD}" destId="{E2C16AAF-9D3E-4DF4-A87C-11A4ACBA4BF3}" srcOrd="1" destOrd="0" presId="urn:microsoft.com/office/officeart/2018/2/layout/IconLabelList"/>
    <dgm:cxn modelId="{BC84D2A3-4A8C-430B-A2A4-20F1BCAD3A91}" type="presParOf" srcId="{EB6C440D-8BDB-4382-91E9-4C8404B8F1FD}" destId="{DFC4C165-CF26-4C2B-9FBE-37F4647D4FC9}" srcOrd="2" destOrd="0" presId="urn:microsoft.com/office/officeart/2018/2/layout/IconLabelList"/>
    <dgm:cxn modelId="{CFA3A668-8F68-494E-AE99-5B4BFC68B77F}" type="presParOf" srcId="{C32F5C04-E1E8-43E6-8F17-C1FFBAEAF680}" destId="{1730B264-E607-49E2-B457-0748CA8404E1}" srcOrd="3" destOrd="0" presId="urn:microsoft.com/office/officeart/2018/2/layout/IconLabelList"/>
    <dgm:cxn modelId="{E4DF88E1-5888-4196-A029-83DED30520CC}" type="presParOf" srcId="{C32F5C04-E1E8-43E6-8F17-C1FFBAEAF680}" destId="{99038604-A70E-4915-81D4-0CE271EEC43E}" srcOrd="4" destOrd="0" presId="urn:microsoft.com/office/officeart/2018/2/layout/IconLabelList"/>
    <dgm:cxn modelId="{C5F796D7-2685-44A8-B250-F97365D87A22}" type="presParOf" srcId="{99038604-A70E-4915-81D4-0CE271EEC43E}" destId="{CB4C8A83-055F-4D55-8232-371C8DD6E440}" srcOrd="0" destOrd="0" presId="urn:microsoft.com/office/officeart/2018/2/layout/IconLabelList"/>
    <dgm:cxn modelId="{C7A48421-D7EE-449C-B7B7-4E6DA442B448}" type="presParOf" srcId="{99038604-A70E-4915-81D4-0CE271EEC43E}" destId="{E63E7660-EE29-439A-95F4-E30EF45D1DD8}" srcOrd="1" destOrd="0" presId="urn:microsoft.com/office/officeart/2018/2/layout/IconLabelList"/>
    <dgm:cxn modelId="{F240A91C-703F-4183-8438-B22E57C9EA47}" type="presParOf" srcId="{99038604-A70E-4915-81D4-0CE271EEC43E}" destId="{D8F649FA-BFF8-428A-A0BE-2B46762C86B3}" srcOrd="2" destOrd="0" presId="urn:microsoft.com/office/officeart/2018/2/layout/IconLabelList"/>
    <dgm:cxn modelId="{CBE03AF1-1118-4C38-899F-1D69286B6E9A}" type="presParOf" srcId="{C32F5C04-E1E8-43E6-8F17-C1FFBAEAF680}" destId="{10375512-2FE8-4508-B053-3EC246E9B4F7}" srcOrd="5" destOrd="0" presId="urn:microsoft.com/office/officeart/2018/2/layout/IconLabelList"/>
    <dgm:cxn modelId="{411E94EC-F1FB-4419-8362-9428BA030031}" type="presParOf" srcId="{C32F5C04-E1E8-43E6-8F17-C1FFBAEAF680}" destId="{C709A625-F1D6-4433-B53E-411AB1F0E5DF}" srcOrd="6" destOrd="0" presId="urn:microsoft.com/office/officeart/2018/2/layout/IconLabelList"/>
    <dgm:cxn modelId="{FAEBE404-49B4-4DE2-B42E-A7A2D35DCD86}" type="presParOf" srcId="{C709A625-F1D6-4433-B53E-411AB1F0E5DF}" destId="{647A4C1C-9889-4C83-A1FE-75AD9CEEE42A}" srcOrd="0" destOrd="0" presId="urn:microsoft.com/office/officeart/2018/2/layout/IconLabelList"/>
    <dgm:cxn modelId="{FD364A51-0BAE-4AA6-9BBC-76500D991BAE}" type="presParOf" srcId="{C709A625-F1D6-4433-B53E-411AB1F0E5DF}" destId="{4A2FBD9D-0321-4534-9E59-B03C57BD12F7}" srcOrd="1" destOrd="0" presId="urn:microsoft.com/office/officeart/2018/2/layout/IconLabelList"/>
    <dgm:cxn modelId="{4F8219CA-CB63-4A7A-B0F8-7143A5A2F108}" type="presParOf" srcId="{C709A625-F1D6-4433-B53E-411AB1F0E5DF}" destId="{B113E3E0-03F5-417F-A0B7-84B392D094EA}" srcOrd="2" destOrd="0" presId="urn:microsoft.com/office/officeart/2018/2/layout/IconLabelList"/>
    <dgm:cxn modelId="{021351BD-ED66-4E35-99C1-328DC68ABC9D}" type="presParOf" srcId="{C32F5C04-E1E8-43E6-8F17-C1FFBAEAF680}" destId="{B9F9D687-7C30-4876-9F30-A3CF1F603E16}" srcOrd="7" destOrd="0" presId="urn:microsoft.com/office/officeart/2018/2/layout/IconLabelList"/>
    <dgm:cxn modelId="{CF7435C0-6756-42DF-9E1F-ABFF94794FF8}" type="presParOf" srcId="{C32F5C04-E1E8-43E6-8F17-C1FFBAEAF680}" destId="{77686CED-B2A6-46AC-BF36-ED43BF661D88}" srcOrd="8" destOrd="0" presId="urn:microsoft.com/office/officeart/2018/2/layout/IconLabelList"/>
    <dgm:cxn modelId="{DDE2A6B6-7724-4DE7-ACCA-295947DBD202}" type="presParOf" srcId="{77686CED-B2A6-46AC-BF36-ED43BF661D88}" destId="{B836A62A-2F55-42C7-971A-4DF769E0DFC2}" srcOrd="0" destOrd="0" presId="urn:microsoft.com/office/officeart/2018/2/layout/IconLabelList"/>
    <dgm:cxn modelId="{3A8E3452-F246-4518-9243-92585967B2C3}" type="presParOf" srcId="{77686CED-B2A6-46AC-BF36-ED43BF661D88}" destId="{1BDC4669-DDFB-406E-9179-9C1204CBED28}" srcOrd="1" destOrd="0" presId="urn:microsoft.com/office/officeart/2018/2/layout/IconLabelList"/>
    <dgm:cxn modelId="{050D8BF3-8049-4566-8AF8-AC911DC362DB}" type="presParOf" srcId="{77686CED-B2A6-46AC-BF36-ED43BF661D88}" destId="{18F7FA60-3476-486E-BB72-A804D052E2E1}"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19104B-5B43-4EBA-A7E5-BBAB7E90F1DC}">
      <dsp:nvSpPr>
        <dsp:cNvPr id="0" name=""/>
        <dsp:cNvSpPr/>
      </dsp:nvSpPr>
      <dsp:spPr>
        <a:xfrm>
          <a:off x="492575" y="896181"/>
          <a:ext cx="798134" cy="79813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6A5ABC-B744-4137-9FDD-63ED152EC994}">
      <dsp:nvSpPr>
        <dsp:cNvPr id="0" name=""/>
        <dsp:cNvSpPr/>
      </dsp:nvSpPr>
      <dsp:spPr>
        <a:xfrm>
          <a:off x="4826" y="1960524"/>
          <a:ext cx="1773632" cy="7094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en-US" sz="2400" kern="1200"/>
            <a:t>Robotics</a:t>
          </a:r>
        </a:p>
      </dsp:txBody>
      <dsp:txXfrm>
        <a:off x="4826" y="1960524"/>
        <a:ext cx="1773632" cy="709453"/>
      </dsp:txXfrm>
    </dsp:sp>
    <dsp:sp modelId="{9B9E72A4-B1CA-4DF4-9FE5-8B2FA6BA8719}">
      <dsp:nvSpPr>
        <dsp:cNvPr id="0" name=""/>
        <dsp:cNvSpPr/>
      </dsp:nvSpPr>
      <dsp:spPr>
        <a:xfrm>
          <a:off x="2576594" y="896181"/>
          <a:ext cx="798134" cy="79813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FC4C165-CF26-4C2B-9FBE-37F4647D4FC9}">
      <dsp:nvSpPr>
        <dsp:cNvPr id="0" name=""/>
        <dsp:cNvSpPr/>
      </dsp:nvSpPr>
      <dsp:spPr>
        <a:xfrm>
          <a:off x="2088845" y="1960524"/>
          <a:ext cx="1773632" cy="7094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en-US" sz="2400" kern="1200"/>
            <a:t>Coding</a:t>
          </a:r>
        </a:p>
      </dsp:txBody>
      <dsp:txXfrm>
        <a:off x="2088845" y="1960524"/>
        <a:ext cx="1773632" cy="709453"/>
      </dsp:txXfrm>
    </dsp:sp>
    <dsp:sp modelId="{CB4C8A83-055F-4D55-8232-371C8DD6E440}">
      <dsp:nvSpPr>
        <dsp:cNvPr id="0" name=""/>
        <dsp:cNvSpPr/>
      </dsp:nvSpPr>
      <dsp:spPr>
        <a:xfrm>
          <a:off x="4660612" y="896181"/>
          <a:ext cx="798134" cy="79813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8F649FA-BFF8-428A-A0BE-2B46762C86B3}">
      <dsp:nvSpPr>
        <dsp:cNvPr id="0" name=""/>
        <dsp:cNvSpPr/>
      </dsp:nvSpPr>
      <dsp:spPr>
        <a:xfrm>
          <a:off x="4172863" y="1960524"/>
          <a:ext cx="1773632" cy="7094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en-US" sz="2400" kern="1200"/>
            <a:t>Teamwork</a:t>
          </a:r>
        </a:p>
      </dsp:txBody>
      <dsp:txXfrm>
        <a:off x="4172863" y="1960524"/>
        <a:ext cx="1773632" cy="709453"/>
      </dsp:txXfrm>
    </dsp:sp>
    <dsp:sp modelId="{647A4C1C-9889-4C83-A1FE-75AD9CEEE42A}">
      <dsp:nvSpPr>
        <dsp:cNvPr id="0" name=""/>
        <dsp:cNvSpPr/>
      </dsp:nvSpPr>
      <dsp:spPr>
        <a:xfrm>
          <a:off x="6744631" y="896181"/>
          <a:ext cx="798134" cy="79813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113E3E0-03F5-417F-A0B7-84B392D094EA}">
      <dsp:nvSpPr>
        <dsp:cNvPr id="0" name=""/>
        <dsp:cNvSpPr/>
      </dsp:nvSpPr>
      <dsp:spPr>
        <a:xfrm>
          <a:off x="6256882" y="1960524"/>
          <a:ext cx="1773632" cy="7094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en-US" sz="2400" kern="1200"/>
            <a:t>Problem-solving</a:t>
          </a:r>
        </a:p>
      </dsp:txBody>
      <dsp:txXfrm>
        <a:off x="6256882" y="1960524"/>
        <a:ext cx="1773632" cy="709453"/>
      </dsp:txXfrm>
    </dsp:sp>
    <dsp:sp modelId="{B836A62A-2F55-42C7-971A-4DF769E0DFC2}">
      <dsp:nvSpPr>
        <dsp:cNvPr id="0" name=""/>
        <dsp:cNvSpPr/>
      </dsp:nvSpPr>
      <dsp:spPr>
        <a:xfrm>
          <a:off x="8828649" y="896181"/>
          <a:ext cx="798134" cy="79813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8F7FA60-3476-486E-BB72-A804D052E2E1}">
      <dsp:nvSpPr>
        <dsp:cNvPr id="0" name=""/>
        <dsp:cNvSpPr/>
      </dsp:nvSpPr>
      <dsp:spPr>
        <a:xfrm>
          <a:off x="8340900" y="1960524"/>
          <a:ext cx="1773632" cy="7094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en-US" sz="2400" kern="1200"/>
            <a:t>Competition</a:t>
          </a:r>
        </a:p>
      </dsp:txBody>
      <dsp:txXfrm>
        <a:off x="8340900" y="1960524"/>
        <a:ext cx="1773632" cy="709453"/>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jpeg>
</file>

<file path=ppt/media/image14.jpeg>
</file>

<file path=ppt/media/image15.jpeg>
</file>

<file path=ppt/media/image16.jpeg>
</file>

<file path=ppt/media/image17.jpeg>
</file>

<file path=ppt/media/image18.gif>
</file>

<file path=ppt/media/image19.jpeg>
</file>

<file path=ppt/media/image2.jpeg>
</file>

<file path=ppt/media/image20.jpeg>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E233DF-3D9A-FE45-8445-24620FD13623}" type="datetimeFigureOut">
              <a:rPr lang="en-US" smtClean="0"/>
              <a:t>2/10/26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A0B520-48F2-FE4B-A84A-B832E21F9AAD}" type="slidenum">
              <a:rPr lang="en-US" smtClean="0"/>
              <a:t>‹#›</a:t>
            </a:fld>
            <a:endParaRPr lang="en-US"/>
          </a:p>
        </p:txBody>
      </p:sp>
    </p:spTree>
    <p:extLst>
      <p:ext uri="{BB962C8B-B14F-4D97-AF65-F5344CB8AC3E}">
        <p14:creationId xmlns:p14="http://schemas.microsoft.com/office/powerpoint/2010/main" val="3260783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1</a:t>
            </a:fld>
            <a:endParaRPr lang="en-US"/>
          </a:p>
        </p:txBody>
      </p:sp>
    </p:spTree>
    <p:extLst>
      <p:ext uri="{BB962C8B-B14F-4D97-AF65-F5344CB8AC3E}">
        <p14:creationId xmlns:p14="http://schemas.microsoft.com/office/powerpoint/2010/main" val="7696810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a:solidFill>
                  <a:schemeClr val="tx1"/>
                </a:solidFill>
                <a:effectLst/>
                <a:latin typeface="+mn-lt"/>
                <a:ea typeface="+mn-ea"/>
                <a:cs typeface="+mn-cs"/>
              </a:rPr>
              <a:t>Curiosity</a:t>
            </a:r>
            <a:r>
              <a:rPr lang="en-US" sz="1200" b="0" i="0" u="none" strike="noStrike" kern="1200">
                <a:solidFill>
                  <a:schemeClr val="tx1"/>
                </a:solidFill>
                <a:effectLst/>
                <a:latin typeface="+mn-lt"/>
                <a:ea typeface="+mn-ea"/>
                <a:cs typeface="+mn-cs"/>
              </a:rPr>
              <a:t> is a car-sized rover launched aboard an Atlas V rocket and landed in Gale Crater on August 6, 2012, using a daring sky-crane maneuver. Unlike previous solar-powered rovers, Curiosity uses a radioisotope thermoelectric generator (RTG), providing continuous power regardless of sunlight.</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Weighing about 2,000 pounds (900 kilograms), Curiosity carries an impressive suite of scientific instruments. These include cameras, spectrometers, a laser (ChemCam) to vaporize and analyze rocks, environmental sensors, and a drill capable of extracting subsurface samples. Its goal is to assess Mars' habitability, study climate and geology, and prepare for human exploration.</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One of Curiosity’s major discoveries is evidence that Gale Crater once contained a long-lasting freshwater lake. It also detected complex organic molecules — the building blocks of life — preserved in ancient rocks. Curiosity continues to explore the lower slopes of Mount Sharp (Aeolis Mons), analyzing rock layers that record Mars’ environmental history over billions of years.</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The rover has made "selfies" famous by using its robotic arm-mounted camera to stitch together images. Curiosity remains operational today and is one of NASA’s most productive science missions.</a:t>
            </a:r>
          </a:p>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13</a:t>
            </a:fld>
            <a:endParaRPr lang="en-US"/>
          </a:p>
        </p:txBody>
      </p:sp>
    </p:spTree>
    <p:extLst>
      <p:ext uri="{BB962C8B-B14F-4D97-AF65-F5344CB8AC3E}">
        <p14:creationId xmlns:p14="http://schemas.microsoft.com/office/powerpoint/2010/main" val="8927725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a:solidFill>
                  <a:schemeClr val="tx1"/>
                </a:solidFill>
                <a:effectLst/>
                <a:latin typeface="+mn-lt"/>
                <a:ea typeface="+mn-ea"/>
                <a:cs typeface="+mn-cs"/>
              </a:rPr>
              <a:t>Perseverance</a:t>
            </a:r>
            <a:r>
              <a:rPr lang="en-US" sz="1200" b="0" i="0" u="none" strike="noStrike" kern="1200">
                <a:solidFill>
                  <a:schemeClr val="tx1"/>
                </a:solidFill>
                <a:effectLst/>
                <a:latin typeface="+mn-lt"/>
                <a:ea typeface="+mn-ea"/>
                <a:cs typeface="+mn-cs"/>
              </a:rPr>
              <a:t>, nicknamed "Percy," landed spectacularly in Jezero Crater on February 18, 2021, using enhanced sky-crane technology. It builds on Curiosity’s design but includes even more advanced tools to search for signs of ancient microbial life and collect samples for future return to Earth.</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Weighing about 2,260 pounds (1,025 kilograms), Perseverance is equipped with a drill to core and cache rock samples, high-resolution cameras, ground-penetrating radar (RIMFAX), and environmental instruments. It also carries the MOXIE experiment, successfully producing oxygen from Mars' carbon dioxide-rich atmosphere — a technology that could support future astronauts.</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Percy’s prime exploration site, the ancient river delta in Jezero Crater, offers some of the best evidence for habitable conditions on early Mars. It has already collected dozens of core samples and is preparing to transfer them to future missions.</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In addition, Perseverance deployed Ingenuity, the first aircraft ever to fly on another planet, further proving the feasibility of aerial exploration in Mars' thin atmosphere.</a:t>
            </a:r>
          </a:p>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14</a:t>
            </a:fld>
            <a:endParaRPr lang="en-US"/>
          </a:p>
        </p:txBody>
      </p:sp>
    </p:spTree>
    <p:extLst>
      <p:ext uri="{BB962C8B-B14F-4D97-AF65-F5344CB8AC3E}">
        <p14:creationId xmlns:p14="http://schemas.microsoft.com/office/powerpoint/2010/main" val="38276153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a:solidFill>
                  <a:schemeClr val="tx1"/>
                </a:solidFill>
                <a:effectLst/>
                <a:latin typeface="+mn-lt"/>
                <a:ea typeface="+mn-ea"/>
                <a:cs typeface="+mn-cs"/>
              </a:rPr>
              <a:t>Ingenuity</a:t>
            </a:r>
            <a:r>
              <a:rPr lang="en-US" sz="1200" b="0" i="0" u="none" strike="noStrike" kern="1200">
                <a:solidFill>
                  <a:schemeClr val="tx1"/>
                </a:solidFill>
                <a:effectLst/>
                <a:latin typeface="+mn-lt"/>
                <a:ea typeface="+mn-ea"/>
                <a:cs typeface="+mn-cs"/>
              </a:rPr>
              <a:t> is a small drone helicopter, weighing about 4 pounds (1.8 kilograms), with a wingspan of about 4 feet. Initially planned for five test flights, Ingenuity far exceeded expectations, performing scouting missions to aid Perseverance's route planning.</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Its success is groundbreaking: powered flight in Mars’ ultra-thin atmosphere (less than 1% of Earth’s pressure) required innovative technology, including ultra-light materials, high-speed rotors, and autonomous navigation. Ingenuity has demonstrated that flight can play a crucial role in future Mars exploration, offering a bird’s-eye view of terrain that is difficult for rovers to cross.</a:t>
            </a:r>
          </a:p>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15</a:t>
            </a:fld>
            <a:endParaRPr lang="en-US"/>
          </a:p>
        </p:txBody>
      </p:sp>
    </p:spTree>
    <p:extLst>
      <p:ext uri="{BB962C8B-B14F-4D97-AF65-F5344CB8AC3E}">
        <p14:creationId xmlns:p14="http://schemas.microsoft.com/office/powerpoint/2010/main" val="30706557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err="1">
                <a:solidFill>
                  <a:schemeClr val="tx1"/>
                </a:solidFill>
                <a:effectLst/>
                <a:latin typeface="+mn-lt"/>
                <a:ea typeface="+mn-ea"/>
                <a:cs typeface="+mn-cs"/>
              </a:rPr>
              <a:t>Zhurong</a:t>
            </a:r>
            <a:r>
              <a:rPr lang="en-US" sz="1200" b="0" i="0" u="none" strike="noStrike" kern="1200">
                <a:solidFill>
                  <a:schemeClr val="tx1"/>
                </a:solidFill>
                <a:effectLst/>
                <a:latin typeface="+mn-lt"/>
                <a:ea typeface="+mn-ea"/>
                <a:cs typeface="+mn-cs"/>
              </a:rPr>
              <a:t> is part of China’s </a:t>
            </a:r>
            <a:r>
              <a:rPr lang="en-US" sz="1200" b="1" i="0" u="none" strike="noStrike" kern="1200">
                <a:solidFill>
                  <a:schemeClr val="tx1"/>
                </a:solidFill>
                <a:effectLst/>
                <a:latin typeface="+mn-lt"/>
                <a:ea typeface="+mn-ea"/>
                <a:cs typeface="+mn-cs"/>
              </a:rPr>
              <a:t>Tianwen-1</a:t>
            </a:r>
            <a:r>
              <a:rPr lang="en-US" sz="1200" b="0" i="0" u="none" strike="noStrike" kern="1200">
                <a:solidFill>
                  <a:schemeClr val="tx1"/>
                </a:solidFill>
                <a:effectLst/>
                <a:latin typeface="+mn-lt"/>
                <a:ea typeface="+mn-ea"/>
                <a:cs typeface="+mn-cs"/>
              </a:rPr>
              <a:t> mission, which made China the </a:t>
            </a:r>
            <a:r>
              <a:rPr lang="en-US" sz="1200" b="1" i="0" u="none" strike="noStrike" kern="1200">
                <a:solidFill>
                  <a:schemeClr val="tx1"/>
                </a:solidFill>
                <a:effectLst/>
                <a:latin typeface="+mn-lt"/>
                <a:ea typeface="+mn-ea"/>
                <a:cs typeface="+mn-cs"/>
              </a:rPr>
              <a:t>second country</a:t>
            </a:r>
            <a:r>
              <a:rPr lang="en-US" sz="1200" b="0" i="0" u="none" strike="noStrike" kern="1200">
                <a:solidFill>
                  <a:schemeClr val="tx1"/>
                </a:solidFill>
                <a:effectLst/>
                <a:latin typeface="+mn-lt"/>
                <a:ea typeface="+mn-ea"/>
                <a:cs typeface="+mn-cs"/>
              </a:rPr>
              <a:t> after the United States to successfully land and operate a rover on Mars. It landed on </a:t>
            </a:r>
            <a:r>
              <a:rPr lang="en-US" sz="1200" b="1" i="0" u="none" strike="noStrike" kern="1200">
                <a:solidFill>
                  <a:schemeClr val="tx1"/>
                </a:solidFill>
                <a:effectLst/>
                <a:latin typeface="+mn-lt"/>
                <a:ea typeface="+mn-ea"/>
                <a:cs typeface="+mn-cs"/>
              </a:rPr>
              <a:t>May 14, 2021</a:t>
            </a:r>
            <a:r>
              <a:rPr lang="en-US" sz="1200" b="0" i="0" u="none" strike="noStrike" kern="1200">
                <a:solidFill>
                  <a:schemeClr val="tx1"/>
                </a:solidFill>
                <a:effectLst/>
                <a:latin typeface="+mn-lt"/>
                <a:ea typeface="+mn-ea"/>
                <a:cs typeface="+mn-cs"/>
              </a:rPr>
              <a:t> in </a:t>
            </a:r>
            <a:r>
              <a:rPr lang="en-US" sz="1200" b="1" i="0" u="none" strike="noStrike" kern="1200">
                <a:solidFill>
                  <a:schemeClr val="tx1"/>
                </a:solidFill>
                <a:effectLst/>
                <a:latin typeface="+mn-lt"/>
                <a:ea typeface="+mn-ea"/>
                <a:cs typeface="+mn-cs"/>
              </a:rPr>
              <a:t>Utopia Planitia</a:t>
            </a:r>
            <a:r>
              <a:rPr lang="en-US" sz="1200" b="0" i="0" u="none" strike="noStrike" kern="1200">
                <a:solidFill>
                  <a:schemeClr val="tx1"/>
                </a:solidFill>
                <a:effectLst/>
                <a:latin typeface="+mn-lt"/>
                <a:ea typeface="+mn-ea"/>
                <a:cs typeface="+mn-cs"/>
              </a:rPr>
              <a:t>, a vast plain that may have once held an ancient ocean.</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The rover’s name, </a:t>
            </a:r>
            <a:r>
              <a:rPr lang="en-US" sz="1200" b="1" i="0" u="none" strike="noStrike" kern="1200" err="1">
                <a:solidFill>
                  <a:schemeClr val="tx1"/>
                </a:solidFill>
                <a:effectLst/>
                <a:latin typeface="+mn-lt"/>
                <a:ea typeface="+mn-ea"/>
                <a:cs typeface="+mn-cs"/>
              </a:rPr>
              <a:t>Zhurong</a:t>
            </a:r>
            <a:r>
              <a:rPr lang="en-US" sz="1200" b="0" i="0" u="none" strike="noStrike" kern="1200">
                <a:solidFill>
                  <a:schemeClr val="tx1"/>
                </a:solidFill>
                <a:effectLst/>
                <a:latin typeface="+mn-lt"/>
                <a:ea typeface="+mn-ea"/>
                <a:cs typeface="+mn-cs"/>
              </a:rPr>
              <a:t>, comes from a mythological Chinese fire god, symbolizing exploration and discovery. The Tianwen-1 spacecraft was notable because it carried an orbiter, lander, and rover all in one launch — an ambitious approach that worked perfectly.</a:t>
            </a:r>
          </a:p>
          <a:p>
            <a:endParaRPr lang="en-US" sz="1200" b="0" i="0" u="none" strike="noStrike" kern="1200">
              <a:solidFill>
                <a:schemeClr val="tx1"/>
              </a:solidFill>
              <a:effectLst/>
              <a:latin typeface="+mn-lt"/>
              <a:ea typeface="+mn-ea"/>
              <a:cs typeface="+mn-cs"/>
            </a:endParaRPr>
          </a:p>
          <a:p>
            <a:r>
              <a:rPr lang="en-US" sz="1200" b="0" i="0" u="none" strike="noStrike" kern="1200" err="1">
                <a:solidFill>
                  <a:schemeClr val="tx1"/>
                </a:solidFill>
                <a:effectLst/>
                <a:latin typeface="+mn-lt"/>
                <a:ea typeface="+mn-ea"/>
                <a:cs typeface="+mn-cs"/>
              </a:rPr>
              <a:t>Zhurong</a:t>
            </a:r>
            <a:r>
              <a:rPr lang="en-US" sz="1200" b="0" i="0" u="none" strike="noStrike" kern="1200">
                <a:solidFill>
                  <a:schemeClr val="tx1"/>
                </a:solidFill>
                <a:effectLst/>
                <a:latin typeface="+mn-lt"/>
                <a:ea typeface="+mn-ea"/>
                <a:cs typeface="+mn-cs"/>
              </a:rPr>
              <a:t> is about the size of NASA’s Spirit and Opportunity rovers, weighing </a:t>
            </a:r>
            <a:r>
              <a:rPr lang="en-US" sz="1200" b="1" i="0" u="none" strike="noStrike" kern="1200">
                <a:solidFill>
                  <a:schemeClr val="tx1"/>
                </a:solidFill>
                <a:effectLst/>
                <a:latin typeface="+mn-lt"/>
                <a:ea typeface="+mn-ea"/>
                <a:cs typeface="+mn-cs"/>
              </a:rPr>
              <a:t>530 pounds (240 kilograms)</a:t>
            </a:r>
            <a:r>
              <a:rPr lang="en-US" sz="1200" b="0" i="0" u="none" strike="noStrike" kern="1200">
                <a:solidFill>
                  <a:schemeClr val="tx1"/>
                </a:solidFill>
                <a:effectLst/>
                <a:latin typeface="+mn-lt"/>
                <a:ea typeface="+mn-ea"/>
                <a:cs typeface="+mn-cs"/>
              </a:rPr>
              <a:t>. It runs on </a:t>
            </a:r>
            <a:r>
              <a:rPr lang="en-US" sz="1200" b="1" i="0" u="none" strike="noStrike" kern="1200">
                <a:solidFill>
                  <a:schemeClr val="tx1"/>
                </a:solidFill>
                <a:effectLst/>
                <a:latin typeface="+mn-lt"/>
                <a:ea typeface="+mn-ea"/>
                <a:cs typeface="+mn-cs"/>
              </a:rPr>
              <a:t>solar power</a:t>
            </a:r>
            <a:r>
              <a:rPr lang="en-US" sz="1200" b="0" i="0" u="none" strike="noStrike" kern="1200">
                <a:solidFill>
                  <a:schemeClr val="tx1"/>
                </a:solidFill>
                <a:effectLst/>
                <a:latin typeface="+mn-lt"/>
                <a:ea typeface="+mn-ea"/>
                <a:cs typeface="+mn-cs"/>
              </a:rPr>
              <a:t> and uses six wheels to navigate Mars’ rocky and sandy surface. It carries scientific instruments to study the soil, search for underground ice, measure the weather, and analyze the magnetic field.</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During its active mission, </a:t>
            </a:r>
            <a:r>
              <a:rPr lang="en-US" sz="1200" b="0" i="0" u="none" strike="noStrike" kern="1200" err="1">
                <a:solidFill>
                  <a:schemeClr val="tx1"/>
                </a:solidFill>
                <a:effectLst/>
                <a:latin typeface="+mn-lt"/>
                <a:ea typeface="+mn-ea"/>
                <a:cs typeface="+mn-cs"/>
              </a:rPr>
              <a:t>Zhurong</a:t>
            </a:r>
            <a:r>
              <a:rPr lang="en-US" sz="1200" b="0" i="0" u="none" strike="noStrike" kern="1200">
                <a:solidFill>
                  <a:schemeClr val="tx1"/>
                </a:solidFill>
                <a:effectLst/>
                <a:latin typeface="+mn-lt"/>
                <a:ea typeface="+mn-ea"/>
                <a:cs typeface="+mn-cs"/>
              </a:rPr>
              <a:t> traveled about </a:t>
            </a:r>
            <a:r>
              <a:rPr lang="en-US" sz="1200" b="1" i="0" u="none" strike="noStrike" kern="1200">
                <a:solidFill>
                  <a:schemeClr val="tx1"/>
                </a:solidFill>
                <a:effectLst/>
                <a:latin typeface="+mn-lt"/>
                <a:ea typeface="+mn-ea"/>
                <a:cs typeface="+mn-cs"/>
              </a:rPr>
              <a:t>2 kilometers (1.2 miles)</a:t>
            </a:r>
            <a:r>
              <a:rPr lang="en-US" sz="1200" b="0" i="0" u="none" strike="noStrike" kern="1200">
                <a:solidFill>
                  <a:schemeClr val="tx1"/>
                </a:solidFill>
                <a:effectLst/>
                <a:latin typeface="+mn-lt"/>
                <a:ea typeface="+mn-ea"/>
                <a:cs typeface="+mn-cs"/>
              </a:rPr>
              <a:t> and sent back important data. It even staged a creative </a:t>
            </a:r>
            <a:r>
              <a:rPr lang="en-US" sz="1200" b="1" i="0" u="none" strike="noStrike" kern="1200">
                <a:solidFill>
                  <a:schemeClr val="tx1"/>
                </a:solidFill>
                <a:effectLst/>
                <a:latin typeface="+mn-lt"/>
                <a:ea typeface="+mn-ea"/>
                <a:cs typeface="+mn-cs"/>
              </a:rPr>
              <a:t>selfie</a:t>
            </a:r>
            <a:r>
              <a:rPr lang="en-US" sz="1200" b="0" i="0" u="none" strike="noStrike" kern="1200">
                <a:solidFill>
                  <a:schemeClr val="tx1"/>
                </a:solidFill>
                <a:effectLst/>
                <a:latin typeface="+mn-lt"/>
                <a:ea typeface="+mn-ea"/>
                <a:cs typeface="+mn-cs"/>
              </a:rPr>
              <a:t> with its lander by placing a wireless camera on the ground — the first time a Mars rover captured a picture of itself this way!</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In </a:t>
            </a:r>
            <a:r>
              <a:rPr lang="en-US" sz="1200" b="1" i="0" u="none" strike="noStrike" kern="1200">
                <a:solidFill>
                  <a:schemeClr val="tx1"/>
                </a:solidFill>
                <a:effectLst/>
                <a:latin typeface="+mn-lt"/>
                <a:ea typeface="+mn-ea"/>
                <a:cs typeface="+mn-cs"/>
              </a:rPr>
              <a:t>May 2022</a:t>
            </a:r>
            <a:r>
              <a:rPr lang="en-US" sz="1200" b="0" i="0" u="none" strike="noStrike" kern="1200">
                <a:solidFill>
                  <a:schemeClr val="tx1"/>
                </a:solidFill>
                <a:effectLst/>
                <a:latin typeface="+mn-lt"/>
                <a:ea typeface="+mn-ea"/>
                <a:cs typeface="+mn-cs"/>
              </a:rPr>
              <a:t>, </a:t>
            </a:r>
            <a:r>
              <a:rPr lang="en-US" sz="1200" b="0" i="0" u="none" strike="noStrike" kern="1200" err="1">
                <a:solidFill>
                  <a:schemeClr val="tx1"/>
                </a:solidFill>
                <a:effectLst/>
                <a:latin typeface="+mn-lt"/>
                <a:ea typeface="+mn-ea"/>
                <a:cs typeface="+mn-cs"/>
              </a:rPr>
              <a:t>Zhurong</a:t>
            </a:r>
            <a:r>
              <a:rPr lang="en-US" sz="1200" b="0" i="0" u="none" strike="noStrike" kern="1200">
                <a:solidFill>
                  <a:schemeClr val="tx1"/>
                </a:solidFill>
                <a:effectLst/>
                <a:latin typeface="+mn-lt"/>
                <a:ea typeface="+mn-ea"/>
                <a:cs typeface="+mn-cs"/>
              </a:rPr>
              <a:t> entered </a:t>
            </a:r>
            <a:r>
              <a:rPr lang="en-US" sz="1200" b="1" i="0" u="none" strike="noStrike" kern="1200">
                <a:solidFill>
                  <a:schemeClr val="tx1"/>
                </a:solidFill>
                <a:effectLst/>
                <a:latin typeface="+mn-lt"/>
                <a:ea typeface="+mn-ea"/>
                <a:cs typeface="+mn-cs"/>
              </a:rPr>
              <a:t>hibernation</a:t>
            </a:r>
            <a:r>
              <a:rPr lang="en-US" sz="1200" b="0" i="0" u="none" strike="noStrike" kern="1200">
                <a:solidFill>
                  <a:schemeClr val="tx1"/>
                </a:solidFill>
                <a:effectLst/>
                <a:latin typeface="+mn-lt"/>
                <a:ea typeface="+mn-ea"/>
                <a:cs typeface="+mn-cs"/>
              </a:rPr>
              <a:t> for the Martian winter. Unfortunately, as of 2023, it has not reawakened, likely due to dust covering its solar panels. Despite this, </a:t>
            </a:r>
            <a:r>
              <a:rPr lang="en-US" sz="1200" b="0" i="0" u="none" strike="noStrike" kern="1200" err="1">
                <a:solidFill>
                  <a:schemeClr val="tx1"/>
                </a:solidFill>
                <a:effectLst/>
                <a:latin typeface="+mn-lt"/>
                <a:ea typeface="+mn-ea"/>
                <a:cs typeface="+mn-cs"/>
              </a:rPr>
              <a:t>Zhurong’s</a:t>
            </a:r>
            <a:r>
              <a:rPr lang="en-US" sz="1200" b="0" i="0" u="none" strike="noStrike" kern="1200">
                <a:solidFill>
                  <a:schemeClr val="tx1"/>
                </a:solidFill>
                <a:effectLst/>
                <a:latin typeface="+mn-lt"/>
                <a:ea typeface="+mn-ea"/>
                <a:cs typeface="+mn-cs"/>
              </a:rPr>
              <a:t> mission is seen as a major success and a key milestone for China’s growing space program.</a:t>
            </a:r>
          </a:p>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16</a:t>
            </a:fld>
            <a:endParaRPr lang="en-US"/>
          </a:p>
        </p:txBody>
      </p:sp>
    </p:spTree>
    <p:extLst>
      <p:ext uri="{BB962C8B-B14F-4D97-AF65-F5344CB8AC3E}">
        <p14:creationId xmlns:p14="http://schemas.microsoft.com/office/powerpoint/2010/main" val="31441883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17</a:t>
            </a:fld>
            <a:endParaRPr lang="en-US"/>
          </a:p>
        </p:txBody>
      </p:sp>
    </p:spTree>
    <p:extLst>
      <p:ext uri="{BB962C8B-B14F-4D97-AF65-F5344CB8AC3E}">
        <p14:creationId xmlns:p14="http://schemas.microsoft.com/office/powerpoint/2010/main" val="11152672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19</a:t>
            </a:fld>
            <a:endParaRPr lang="en-US"/>
          </a:p>
        </p:txBody>
      </p:sp>
    </p:spTree>
    <p:extLst>
      <p:ext uri="{BB962C8B-B14F-4D97-AF65-F5344CB8AC3E}">
        <p14:creationId xmlns:p14="http://schemas.microsoft.com/office/powerpoint/2010/main" val="40093250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3</a:t>
            </a:fld>
            <a:endParaRPr lang="en-US"/>
          </a:p>
        </p:txBody>
      </p:sp>
    </p:spTree>
    <p:extLst>
      <p:ext uri="{BB962C8B-B14F-4D97-AF65-F5344CB8AC3E}">
        <p14:creationId xmlns:p14="http://schemas.microsoft.com/office/powerpoint/2010/main" val="1036923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4</a:t>
            </a:fld>
            <a:endParaRPr lang="en-US"/>
          </a:p>
        </p:txBody>
      </p:sp>
    </p:spTree>
    <p:extLst>
      <p:ext uri="{BB962C8B-B14F-4D97-AF65-F5344CB8AC3E}">
        <p14:creationId xmlns:p14="http://schemas.microsoft.com/office/powerpoint/2010/main" val="18221597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6</a:t>
            </a:fld>
            <a:endParaRPr lang="en-US"/>
          </a:p>
        </p:txBody>
      </p:sp>
    </p:spTree>
    <p:extLst>
      <p:ext uri="{BB962C8B-B14F-4D97-AF65-F5344CB8AC3E}">
        <p14:creationId xmlns:p14="http://schemas.microsoft.com/office/powerpoint/2010/main" val="2341693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Mars, often called the "Red Planet," is the fourth planet from the Sun and one of Earth's closest neighbors. Despite being relatively close, Mars is a very different and much harsher environment. Let's look at a few key aspects that are important to know before building a rover for Mars.</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Gravity:</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Mars has only about </a:t>
            </a:r>
            <a:r>
              <a:rPr lang="en-US" sz="1200" b="1" i="0" u="none" strike="noStrike" kern="1200">
                <a:solidFill>
                  <a:schemeClr val="tx1"/>
                </a:solidFill>
                <a:effectLst/>
                <a:latin typeface="+mn-lt"/>
                <a:ea typeface="+mn-ea"/>
                <a:cs typeface="+mn-cs"/>
              </a:rPr>
              <a:t>38% of Earth's gravity</a:t>
            </a:r>
            <a:r>
              <a:rPr lang="en-US" sz="1200" b="0" i="0" u="none" strike="noStrike" kern="1200">
                <a:solidFill>
                  <a:schemeClr val="tx1"/>
                </a:solidFill>
                <a:effectLst/>
                <a:latin typeface="+mn-lt"/>
                <a:ea typeface="+mn-ea"/>
                <a:cs typeface="+mn-cs"/>
              </a:rPr>
              <a:t>. That means if you weigh 100 pounds on Earth, you would weigh just 38 pounds on Mars. This lower gravity affects how objects move and how much traction a rover has. Lighter gravity means a rover can travel farther with less effort, but it also means that it can more easily slip or bounce, especially on rocky or sloped terrain. Designing a rover that can stay stable despite lighter gravity is a key engineering challenge.</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Atmosphere and Weather:</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Mars’ atmosphere is extremely </a:t>
            </a:r>
            <a:r>
              <a:rPr lang="en-US" sz="1200" b="1" i="0" u="none" strike="noStrike" kern="1200">
                <a:solidFill>
                  <a:schemeClr val="tx1"/>
                </a:solidFill>
                <a:effectLst/>
                <a:latin typeface="+mn-lt"/>
                <a:ea typeface="+mn-ea"/>
                <a:cs typeface="+mn-cs"/>
              </a:rPr>
              <a:t>thin</a:t>
            </a:r>
            <a:r>
              <a:rPr lang="en-US" sz="1200" b="0" i="0" u="none" strike="noStrike" kern="1200">
                <a:solidFill>
                  <a:schemeClr val="tx1"/>
                </a:solidFill>
                <a:effectLst/>
                <a:latin typeface="+mn-lt"/>
                <a:ea typeface="+mn-ea"/>
                <a:cs typeface="+mn-cs"/>
              </a:rPr>
              <a:t> — it's less than 1% as dense as Earth's atmosphere. It is made up mostly of </a:t>
            </a:r>
            <a:r>
              <a:rPr lang="en-US" sz="1200" b="1" i="0" u="none" strike="noStrike" kern="1200">
                <a:solidFill>
                  <a:schemeClr val="tx1"/>
                </a:solidFill>
                <a:effectLst/>
                <a:latin typeface="+mn-lt"/>
                <a:ea typeface="+mn-ea"/>
                <a:cs typeface="+mn-cs"/>
              </a:rPr>
              <a:t>carbon dioxide (CO₂)</a:t>
            </a:r>
            <a:r>
              <a:rPr lang="en-US" sz="1200" b="0" i="0" u="none" strike="noStrike" kern="1200">
                <a:solidFill>
                  <a:schemeClr val="tx1"/>
                </a:solidFill>
                <a:effectLst/>
                <a:latin typeface="+mn-lt"/>
                <a:ea typeface="+mn-ea"/>
                <a:cs typeface="+mn-cs"/>
              </a:rPr>
              <a:t>, with only traces of oxygen and water vapor. Because the atmosphere is so thin, it doesn't trap heat well, which leads to extreme temperature swings.</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 Daytime temperatures</a:t>
            </a:r>
            <a:r>
              <a:rPr lang="en-US" sz="1200" b="0" i="0" u="none" strike="noStrike" kern="1200">
                <a:solidFill>
                  <a:schemeClr val="tx1"/>
                </a:solidFill>
                <a:effectLst/>
                <a:latin typeface="+mn-lt"/>
                <a:ea typeface="+mn-ea"/>
                <a:cs typeface="+mn-cs"/>
              </a:rPr>
              <a:t> near the equator can reach about 70°F (20°C), but at night, temperatures can drop to </a:t>
            </a:r>
            <a:r>
              <a:rPr lang="en-US" sz="1200" b="1" i="0" u="none" strike="noStrike" kern="1200">
                <a:solidFill>
                  <a:schemeClr val="tx1"/>
                </a:solidFill>
                <a:effectLst/>
                <a:latin typeface="+mn-lt"/>
                <a:ea typeface="+mn-ea"/>
                <a:cs typeface="+mn-cs"/>
              </a:rPr>
              <a:t>-100°F (-73°C)</a:t>
            </a:r>
            <a:r>
              <a:rPr lang="en-US" sz="1200" b="0" i="0" u="none" strike="noStrike" kern="1200">
                <a:solidFill>
                  <a:schemeClr val="tx1"/>
                </a:solidFill>
                <a:effectLst/>
                <a:latin typeface="+mn-lt"/>
                <a:ea typeface="+mn-ea"/>
                <a:cs typeface="+mn-cs"/>
              </a:rPr>
              <a:t> or colder!</a:t>
            </a:r>
          </a:p>
          <a:p>
            <a:r>
              <a:rPr lang="en-US" sz="1200" b="0" i="0" u="none" strike="noStrike" kern="1200">
                <a:solidFill>
                  <a:schemeClr val="tx1"/>
                </a:solidFill>
                <a:effectLst/>
                <a:latin typeface="+mn-lt"/>
                <a:ea typeface="+mn-ea"/>
                <a:cs typeface="+mn-cs"/>
              </a:rPr>
              <a:t>* Mars also experiences </a:t>
            </a:r>
            <a:r>
              <a:rPr lang="en-US" sz="1200" b="1" i="0" u="none" strike="noStrike" kern="1200">
                <a:solidFill>
                  <a:schemeClr val="tx1"/>
                </a:solidFill>
                <a:effectLst/>
                <a:latin typeface="+mn-lt"/>
                <a:ea typeface="+mn-ea"/>
                <a:cs typeface="+mn-cs"/>
              </a:rPr>
              <a:t>massive dust storms</a:t>
            </a:r>
            <a:r>
              <a:rPr lang="en-US" sz="1200" b="0" i="0" u="none" strike="noStrike" kern="1200">
                <a:solidFill>
                  <a:schemeClr val="tx1"/>
                </a:solidFill>
                <a:effectLst/>
                <a:latin typeface="+mn-lt"/>
                <a:ea typeface="+mn-ea"/>
                <a:cs typeface="+mn-cs"/>
              </a:rPr>
              <a:t>. Some dust storms are local, while others can grow and cover the entire planet for weeks. These storms can block sunlight, which is dangerous for solar-powered rovers. Dust also tends to settle on solar panels, reducing their efficiency.</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Surface Topology and Features:</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Mars has some of the most dramatic surface features in the Solar System.</a:t>
            </a:r>
          </a:p>
          <a:p>
            <a:r>
              <a:rPr lang="en-US" sz="1200" b="1" i="0" u="none" strike="noStrike" kern="1200">
                <a:solidFill>
                  <a:schemeClr val="tx1"/>
                </a:solidFill>
                <a:effectLst/>
                <a:latin typeface="+mn-lt"/>
                <a:ea typeface="+mn-ea"/>
                <a:cs typeface="+mn-cs"/>
              </a:rPr>
              <a:t>* Olympus Mons</a:t>
            </a:r>
            <a:r>
              <a:rPr lang="en-US" sz="1200" b="0" i="0" u="none" strike="noStrike" kern="1200">
                <a:solidFill>
                  <a:schemeClr val="tx1"/>
                </a:solidFill>
                <a:effectLst/>
                <a:latin typeface="+mn-lt"/>
                <a:ea typeface="+mn-ea"/>
                <a:cs typeface="+mn-cs"/>
              </a:rPr>
              <a:t> is the tallest volcano (and mountain) in the Solar System, standing about three times taller than Mount Everest!</a:t>
            </a:r>
          </a:p>
          <a:p>
            <a:r>
              <a:rPr lang="en-US" sz="1200" b="1" i="0" u="none" strike="noStrike" kern="1200">
                <a:solidFill>
                  <a:schemeClr val="tx1"/>
                </a:solidFill>
                <a:effectLst/>
                <a:latin typeface="+mn-lt"/>
                <a:ea typeface="+mn-ea"/>
                <a:cs typeface="+mn-cs"/>
              </a:rPr>
              <a:t>* Valles </a:t>
            </a:r>
            <a:r>
              <a:rPr lang="en-US" sz="1200" b="1" i="0" u="none" strike="noStrike" kern="1200" err="1">
                <a:solidFill>
                  <a:schemeClr val="tx1"/>
                </a:solidFill>
                <a:effectLst/>
                <a:latin typeface="+mn-lt"/>
                <a:ea typeface="+mn-ea"/>
                <a:cs typeface="+mn-cs"/>
              </a:rPr>
              <a:t>Marineris</a:t>
            </a:r>
            <a:r>
              <a:rPr lang="en-US" sz="1200" b="0" i="0" u="none" strike="noStrike" kern="1200">
                <a:solidFill>
                  <a:schemeClr val="tx1"/>
                </a:solidFill>
                <a:effectLst/>
                <a:latin typeface="+mn-lt"/>
                <a:ea typeface="+mn-ea"/>
                <a:cs typeface="+mn-cs"/>
              </a:rPr>
              <a:t> is a canyon system that stretches over 2,500 miles (4,000 kilometers) — that's about as wide as the entire United States.</a:t>
            </a:r>
          </a:p>
          <a:p>
            <a:r>
              <a:rPr lang="en-US" sz="1200" b="0" i="0" u="none" strike="noStrike" kern="1200">
                <a:solidFill>
                  <a:schemeClr val="tx1"/>
                </a:solidFill>
                <a:effectLst/>
                <a:latin typeface="+mn-lt"/>
                <a:ea typeface="+mn-ea"/>
                <a:cs typeface="+mn-cs"/>
              </a:rPr>
              <a:t>* Mars’ surface also has impact craters, ancient riverbeds, valleys, and polar ice caps.</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Some regions are smooth and flat, good for landing, while others are rocky and rugged — perfect for scientific exploration but risky for rover mobility.</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Terrain and Soil (Regolith):</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The ground on Mars is covered by a layer of </a:t>
            </a:r>
            <a:r>
              <a:rPr lang="en-US" sz="1200" b="1" i="0" u="none" strike="noStrike" kern="1200">
                <a:solidFill>
                  <a:schemeClr val="tx1"/>
                </a:solidFill>
                <a:effectLst/>
                <a:latin typeface="+mn-lt"/>
                <a:ea typeface="+mn-ea"/>
                <a:cs typeface="+mn-cs"/>
              </a:rPr>
              <a:t>dust and broken rock</a:t>
            </a:r>
            <a:r>
              <a:rPr lang="en-US" sz="1200" b="0" i="0" u="none" strike="noStrike" kern="1200">
                <a:solidFill>
                  <a:schemeClr val="tx1"/>
                </a:solidFill>
                <a:effectLst/>
                <a:latin typeface="+mn-lt"/>
                <a:ea typeface="+mn-ea"/>
                <a:cs typeface="+mn-cs"/>
              </a:rPr>
              <a:t> called </a:t>
            </a:r>
            <a:r>
              <a:rPr lang="en-US" sz="1200" b="1" i="0" u="none" strike="noStrike" kern="1200">
                <a:solidFill>
                  <a:schemeClr val="tx1"/>
                </a:solidFill>
                <a:effectLst/>
                <a:latin typeface="+mn-lt"/>
                <a:ea typeface="+mn-ea"/>
                <a:cs typeface="+mn-cs"/>
              </a:rPr>
              <a:t>regolith</a:t>
            </a:r>
            <a:r>
              <a:rPr lang="en-US" sz="1200" b="0" i="0" u="none" strike="noStrike" kern="1200">
                <a:solidFill>
                  <a:schemeClr val="tx1"/>
                </a:solidFill>
                <a:effectLst/>
                <a:latin typeface="+mn-lt"/>
                <a:ea typeface="+mn-ea"/>
                <a:cs typeface="+mn-cs"/>
              </a:rPr>
              <a:t>. The regolith is very fine, dusty, and rich in iron oxide, giving Mars its reddish color. Some areas have large rocks and boulders, while others have loose sandy soil that can trap rover wheels (like it did to Spirit!).</a:t>
            </a:r>
            <a:br>
              <a:rPr lang="en-US" sz="1200" b="0" i="0" u="none" strike="noStrike" kern="1200">
                <a:solidFill>
                  <a:schemeClr val="tx1"/>
                </a:solidFill>
                <a:effectLst/>
                <a:latin typeface="+mn-lt"/>
                <a:ea typeface="+mn-ea"/>
                <a:cs typeface="+mn-cs"/>
              </a:rPr>
            </a:br>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Designing wheels that can handle both sharp rocks and soft sand is critical. Rovers also need to be able to climb slopes, sometimes up to 30°, without tipping over.</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Summary:</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Mars is a cold, dusty, low-gravity world with dramatic landscapes and dangerous weather. When building a rover, you have to design it tough enough to handle rough terrain, smart enough to survive dust storms, and sturdy enough to keep from tipping or getting stuck!</a:t>
            </a:r>
          </a:p>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7</a:t>
            </a:fld>
            <a:endParaRPr lang="en-US"/>
          </a:p>
        </p:txBody>
      </p:sp>
    </p:spTree>
    <p:extLst>
      <p:ext uri="{BB962C8B-B14F-4D97-AF65-F5344CB8AC3E}">
        <p14:creationId xmlns:p14="http://schemas.microsoft.com/office/powerpoint/2010/main" val="740629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Building a rover for Mars isn’t just about making something that can drive — it's about surviving some of the harshest conditions in the Solar System. Engineers face many major challenges when designing Mars rovers. Let’s explore them:</a:t>
            </a:r>
          </a:p>
          <a:p>
            <a:r>
              <a:rPr lang="en-US" sz="1200" b="1" i="0" u="none" strike="noStrike" kern="1200">
                <a:solidFill>
                  <a:schemeClr val="tx1"/>
                </a:solidFill>
                <a:effectLst/>
                <a:latin typeface="+mn-lt"/>
                <a:ea typeface="+mn-ea"/>
                <a:cs typeface="+mn-cs"/>
              </a:rPr>
              <a:t>Rough Terrain:</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Mars has incredibly rough and unpredictable terrain. The surface is covered with rocks, boulders, sand dunes, craters, and steep slopes. A rover needs a </a:t>
            </a:r>
            <a:r>
              <a:rPr lang="en-US" sz="1200" b="1" i="0" u="none" strike="noStrike" kern="1200">
                <a:solidFill>
                  <a:schemeClr val="tx1"/>
                </a:solidFill>
                <a:effectLst/>
                <a:latin typeface="+mn-lt"/>
                <a:ea typeface="+mn-ea"/>
                <a:cs typeface="+mn-cs"/>
              </a:rPr>
              <a:t>highly durable suspension system</a:t>
            </a:r>
            <a:r>
              <a:rPr lang="en-US" sz="1200" b="0" i="0" u="none" strike="noStrike" kern="1200">
                <a:solidFill>
                  <a:schemeClr val="tx1"/>
                </a:solidFill>
                <a:effectLst/>
                <a:latin typeface="+mn-lt"/>
                <a:ea typeface="+mn-ea"/>
                <a:cs typeface="+mn-cs"/>
              </a:rPr>
              <a:t> and specially designed wheels that can climb over rocks, navigate sandy patches without sinking, and handle sharp changes in elevation.</a:t>
            </a:r>
            <a:br>
              <a:rPr lang="en-US" sz="1200" b="0" i="0" u="none" strike="noStrike" kern="1200">
                <a:solidFill>
                  <a:schemeClr val="tx1"/>
                </a:solidFill>
                <a:effectLst/>
                <a:latin typeface="+mn-lt"/>
                <a:ea typeface="+mn-ea"/>
                <a:cs typeface="+mn-cs"/>
              </a:rPr>
            </a:br>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For example, the Curiosity and Perseverance rovers use a </a:t>
            </a:r>
            <a:r>
              <a:rPr lang="en-US" sz="1200" b="1" i="0" u="none" strike="noStrike" kern="1200">
                <a:solidFill>
                  <a:schemeClr val="tx1"/>
                </a:solidFill>
                <a:effectLst/>
                <a:latin typeface="+mn-lt"/>
                <a:ea typeface="+mn-ea"/>
                <a:cs typeface="+mn-cs"/>
              </a:rPr>
              <a:t>rocker-bogie suspension system</a:t>
            </a:r>
            <a:r>
              <a:rPr lang="en-US" sz="1200" b="0" i="0" u="none" strike="noStrike" kern="1200">
                <a:solidFill>
                  <a:schemeClr val="tx1"/>
                </a:solidFill>
                <a:effectLst/>
                <a:latin typeface="+mn-lt"/>
                <a:ea typeface="+mn-ea"/>
                <a:cs typeface="+mn-cs"/>
              </a:rPr>
              <a:t> that allows them to drive over obstacles up to twice the diameter of their wheels! Even so, engineers must be careful — sharp rocks have punctured rover wheels before (as seen with Curiosity).</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Power Needs:</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Because Mars is so far from the Sun, and because of frequent dust storms, generating enough power is a real challenge.</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 Solar-powered rovers</a:t>
            </a:r>
            <a:r>
              <a:rPr lang="en-US" sz="1200" b="0" i="0" u="none" strike="noStrike" kern="1200">
                <a:solidFill>
                  <a:schemeClr val="tx1"/>
                </a:solidFill>
                <a:effectLst/>
                <a:latin typeface="+mn-lt"/>
                <a:ea typeface="+mn-ea"/>
                <a:cs typeface="+mn-cs"/>
              </a:rPr>
              <a:t> (like Spirit, Opportunity, and </a:t>
            </a:r>
            <a:r>
              <a:rPr lang="en-US" sz="1200" b="0" i="0" u="none" strike="noStrike" kern="1200" err="1">
                <a:solidFill>
                  <a:schemeClr val="tx1"/>
                </a:solidFill>
                <a:effectLst/>
                <a:latin typeface="+mn-lt"/>
                <a:ea typeface="+mn-ea"/>
                <a:cs typeface="+mn-cs"/>
              </a:rPr>
              <a:t>Zhurong</a:t>
            </a:r>
            <a:r>
              <a:rPr lang="en-US" sz="1200" b="0" i="0" u="none" strike="noStrike" kern="1200">
                <a:solidFill>
                  <a:schemeClr val="tx1"/>
                </a:solidFill>
                <a:effectLst/>
                <a:latin typeface="+mn-lt"/>
                <a:ea typeface="+mn-ea"/>
                <a:cs typeface="+mn-cs"/>
              </a:rPr>
              <a:t>) rely on sunlight. Dust storms or dust accumulation on panels can block solar energy, risking mission failure.</a:t>
            </a:r>
          </a:p>
          <a:p>
            <a:r>
              <a:rPr lang="en-US" sz="1200" b="1" i="0" u="none" strike="noStrike" kern="1200">
                <a:solidFill>
                  <a:schemeClr val="tx1"/>
                </a:solidFill>
                <a:effectLst/>
                <a:latin typeface="+mn-lt"/>
                <a:ea typeface="+mn-ea"/>
                <a:cs typeface="+mn-cs"/>
              </a:rPr>
              <a:t>* Nuclear-powered rovers</a:t>
            </a:r>
            <a:r>
              <a:rPr lang="en-US" sz="1200" b="0" i="0" u="none" strike="noStrike" kern="1200">
                <a:solidFill>
                  <a:schemeClr val="tx1"/>
                </a:solidFill>
                <a:effectLst/>
                <a:latin typeface="+mn-lt"/>
                <a:ea typeface="+mn-ea"/>
                <a:cs typeface="+mn-cs"/>
              </a:rPr>
              <a:t> (like Curiosity and Perseverance) carry a </a:t>
            </a:r>
            <a:r>
              <a:rPr lang="en-US" sz="1200" b="1" i="0" u="none" strike="noStrike" kern="1200">
                <a:solidFill>
                  <a:schemeClr val="tx1"/>
                </a:solidFill>
                <a:effectLst/>
                <a:latin typeface="+mn-lt"/>
                <a:ea typeface="+mn-ea"/>
                <a:cs typeface="+mn-cs"/>
              </a:rPr>
              <a:t>Radioisotope Thermoelectric Generator (RTG)</a:t>
            </a:r>
            <a:r>
              <a:rPr lang="en-US" sz="1200" b="0" i="0" u="none" strike="noStrike" kern="1200">
                <a:solidFill>
                  <a:schemeClr val="tx1"/>
                </a:solidFill>
                <a:effectLst/>
                <a:latin typeface="+mn-lt"/>
                <a:ea typeface="+mn-ea"/>
                <a:cs typeface="+mn-cs"/>
              </a:rPr>
              <a:t>, which produces steady power regardless of weather or sunlight, but is heavier and more expensive. Choosing the right power system is crucial based on the mission length and location.</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Communication Delays:</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Mars is millions of kilometers away from Earth. Depending on the positions of the two planets, it takes </a:t>
            </a:r>
            <a:r>
              <a:rPr lang="en-US" sz="1200" b="1" i="0" u="none" strike="noStrike" kern="1200">
                <a:solidFill>
                  <a:schemeClr val="tx1"/>
                </a:solidFill>
                <a:effectLst/>
                <a:latin typeface="+mn-lt"/>
                <a:ea typeface="+mn-ea"/>
                <a:cs typeface="+mn-cs"/>
              </a:rPr>
              <a:t>between 5 and 20 minutes</a:t>
            </a:r>
            <a:r>
              <a:rPr lang="en-US" sz="1200" b="0" i="0" u="none" strike="noStrike" kern="1200">
                <a:solidFill>
                  <a:schemeClr val="tx1"/>
                </a:solidFill>
                <a:effectLst/>
                <a:latin typeface="+mn-lt"/>
                <a:ea typeface="+mn-ea"/>
                <a:cs typeface="+mn-cs"/>
              </a:rPr>
              <a:t> for a signal to travel one way. This delay means that rovers can’t be driven like remote-control cars. Instead, they must be </a:t>
            </a:r>
            <a:r>
              <a:rPr lang="en-US" sz="1200" b="1" i="0" u="none" strike="noStrike" kern="1200">
                <a:solidFill>
                  <a:schemeClr val="tx1"/>
                </a:solidFill>
                <a:effectLst/>
                <a:latin typeface="+mn-lt"/>
                <a:ea typeface="+mn-ea"/>
                <a:cs typeface="+mn-cs"/>
              </a:rPr>
              <a:t>semi-autonomous</a:t>
            </a:r>
            <a:r>
              <a:rPr lang="en-US" sz="1200" b="0" i="0" u="none" strike="noStrike" kern="1200">
                <a:solidFill>
                  <a:schemeClr val="tx1"/>
                </a:solidFill>
                <a:effectLst/>
                <a:latin typeface="+mn-lt"/>
                <a:ea typeface="+mn-ea"/>
                <a:cs typeface="+mn-cs"/>
              </a:rPr>
              <a:t> — capable of making small decisions on their own, like stopping if an obstacle is detected.</a:t>
            </a:r>
            <a:br>
              <a:rPr lang="en-US" sz="1200" b="0" i="0" u="none" strike="noStrike" kern="1200">
                <a:solidFill>
                  <a:schemeClr val="tx1"/>
                </a:solidFill>
                <a:effectLst/>
                <a:latin typeface="+mn-lt"/>
                <a:ea typeface="+mn-ea"/>
                <a:cs typeface="+mn-cs"/>
              </a:rPr>
            </a:br>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Mission planners send daily commands to the rover, but the rover must navigate and act independently throughout the day.</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Hazards and Environmental Risks:</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The thin atmosphere of Mars offers no protection from radiation or meteoroid impacts.</a:t>
            </a:r>
          </a:p>
          <a:p>
            <a:r>
              <a:rPr lang="en-US" sz="1200" b="0" i="0" u="none" strike="noStrike" kern="1200">
                <a:solidFill>
                  <a:schemeClr val="tx1"/>
                </a:solidFill>
                <a:effectLst/>
                <a:latin typeface="+mn-lt"/>
                <a:ea typeface="+mn-ea"/>
                <a:cs typeface="+mn-cs"/>
              </a:rPr>
              <a:t>* Rovers are exposed to </a:t>
            </a:r>
            <a:r>
              <a:rPr lang="en-US" sz="1200" b="1" i="0" u="none" strike="noStrike" kern="1200">
                <a:solidFill>
                  <a:schemeClr val="tx1"/>
                </a:solidFill>
                <a:effectLst/>
                <a:latin typeface="+mn-lt"/>
                <a:ea typeface="+mn-ea"/>
                <a:cs typeface="+mn-cs"/>
              </a:rPr>
              <a:t>higher levels of cosmic radiation</a:t>
            </a:r>
            <a:r>
              <a:rPr lang="en-US" sz="1200" b="0" i="0" u="none" strike="noStrike" kern="1200">
                <a:solidFill>
                  <a:schemeClr val="tx1"/>
                </a:solidFill>
                <a:effectLst/>
                <a:latin typeface="+mn-lt"/>
                <a:ea typeface="+mn-ea"/>
                <a:cs typeface="+mn-cs"/>
              </a:rPr>
              <a:t> than anything on Earth, which can damage electronic systems over time.</a:t>
            </a:r>
          </a:p>
          <a:p>
            <a:r>
              <a:rPr lang="en-US" sz="1200" b="1" i="0" u="none" strike="noStrike" kern="1200">
                <a:solidFill>
                  <a:schemeClr val="tx1"/>
                </a:solidFill>
                <a:effectLst/>
                <a:latin typeface="+mn-lt"/>
                <a:ea typeface="+mn-ea"/>
                <a:cs typeface="+mn-cs"/>
              </a:rPr>
              <a:t>* Dust</a:t>
            </a:r>
            <a:r>
              <a:rPr lang="en-US" sz="1200" b="0" i="0" u="none" strike="noStrike" kern="1200">
                <a:solidFill>
                  <a:schemeClr val="tx1"/>
                </a:solidFill>
                <a:effectLst/>
                <a:latin typeface="+mn-lt"/>
                <a:ea typeface="+mn-ea"/>
                <a:cs typeface="+mn-cs"/>
              </a:rPr>
              <a:t> is a huge hazard. It can clog joints, scratch camera lenses, reduce solar efficiency, and obscure scientific instruments.</a:t>
            </a:r>
          </a:p>
          <a:p>
            <a:r>
              <a:rPr lang="en-US" sz="1200" b="1" i="0" u="none" strike="noStrike" kern="1200">
                <a:solidFill>
                  <a:schemeClr val="tx1"/>
                </a:solidFill>
                <a:effectLst/>
                <a:latin typeface="+mn-lt"/>
                <a:ea typeface="+mn-ea"/>
                <a:cs typeface="+mn-cs"/>
              </a:rPr>
              <a:t>* Temperature extremes</a:t>
            </a:r>
            <a:r>
              <a:rPr lang="en-US" sz="1200" b="0" i="0" u="none" strike="noStrike" kern="1200">
                <a:solidFill>
                  <a:schemeClr val="tx1"/>
                </a:solidFill>
                <a:effectLst/>
                <a:latin typeface="+mn-lt"/>
                <a:ea typeface="+mn-ea"/>
                <a:cs typeface="+mn-cs"/>
              </a:rPr>
              <a:t> — swinging between hot daytime and freezing nighttime temperatures — can cause materials to expand and contract, potentially breaking parts over time.</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Limited Repair Options:</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Unlike robots on Earth, a rover cannot be manually repaired once it’s on Mars. Every part must be </a:t>
            </a:r>
            <a:r>
              <a:rPr lang="en-US" sz="1200" b="1" i="0" u="none" strike="noStrike" kern="1200">
                <a:solidFill>
                  <a:schemeClr val="tx1"/>
                </a:solidFill>
                <a:effectLst/>
                <a:latin typeface="+mn-lt"/>
                <a:ea typeface="+mn-ea"/>
                <a:cs typeface="+mn-cs"/>
              </a:rPr>
              <a:t>built for extreme durability and redundancy</a:t>
            </a:r>
            <a:r>
              <a:rPr lang="en-US" sz="1200" b="0" i="0" u="none" strike="noStrike" kern="1200">
                <a:solidFill>
                  <a:schemeClr val="tx1"/>
                </a:solidFill>
                <a:effectLst/>
                <a:latin typeface="+mn-lt"/>
                <a:ea typeface="+mn-ea"/>
                <a:cs typeface="+mn-cs"/>
              </a:rPr>
              <a:t>.</a:t>
            </a:r>
          </a:p>
          <a:p>
            <a:r>
              <a:rPr lang="en-US" sz="1200" b="0" i="0" u="none" strike="noStrike" kern="1200">
                <a:solidFill>
                  <a:schemeClr val="tx1"/>
                </a:solidFill>
                <a:effectLst/>
                <a:latin typeface="+mn-lt"/>
                <a:ea typeface="+mn-ea"/>
                <a:cs typeface="+mn-cs"/>
              </a:rPr>
              <a:t>* If a wheel breaks, the rover must continue on fewer wheels.</a:t>
            </a:r>
          </a:p>
          <a:p>
            <a:r>
              <a:rPr lang="en-US" sz="1200" b="0" i="0" u="none" strike="noStrike" kern="1200">
                <a:solidFill>
                  <a:schemeClr val="tx1"/>
                </a:solidFill>
                <a:effectLst/>
                <a:latin typeface="+mn-lt"/>
                <a:ea typeface="+mn-ea"/>
                <a:cs typeface="+mn-cs"/>
              </a:rPr>
              <a:t>* If an instrument fails, the mission must find ways to continue using the remaining tools. Spirit, for example, continued its mission after losing a wheel, dragging it behind and accidentally discovering important silica deposits.</a:t>
            </a:r>
          </a:p>
          <a:p>
            <a:endParaRPr lang="en-US" sz="1200" b="1" i="0" u="none" strike="noStrike"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Summary:</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A successful Mars rover needs to survive rough terrain, generate enough power, make smart choices on its own, handle dangerous weather and radiation, and keep operating with no chance of repair. Every rover mission is a balance between durability, adaptability, and scientific capability!</a:t>
            </a:r>
          </a:p>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8</a:t>
            </a:fld>
            <a:endParaRPr lang="en-US"/>
          </a:p>
        </p:txBody>
      </p:sp>
    </p:spTree>
    <p:extLst>
      <p:ext uri="{BB962C8B-B14F-4D97-AF65-F5344CB8AC3E}">
        <p14:creationId xmlns:p14="http://schemas.microsoft.com/office/powerpoint/2010/main" val="2568198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a:solidFill>
                  <a:schemeClr val="tx1"/>
                </a:solidFill>
                <a:effectLst/>
                <a:latin typeface="+mn-lt"/>
                <a:ea typeface="+mn-ea"/>
                <a:cs typeface="+mn-cs"/>
              </a:rPr>
              <a:t>Sojourner</a:t>
            </a:r>
            <a:r>
              <a:rPr lang="en-US" sz="1200" b="0" i="0" u="none" strike="noStrike" kern="1200">
                <a:solidFill>
                  <a:schemeClr val="tx1"/>
                </a:solidFill>
                <a:effectLst/>
                <a:latin typeface="+mn-lt"/>
                <a:ea typeface="+mn-ea"/>
                <a:cs typeface="+mn-cs"/>
              </a:rPr>
              <a:t> was the first rover to operate successfully on Mars. Launched as part of the Mars Pathfinder mission, it landed on July 4, 1997, in the Ares Vallis region. Weighing just about 23 pounds (11 kilograms) and measuring 65 centimeters long, Sojourner was designed primarily as a technology demonstration. It proved that a rover could move across the Martian surface and conduct experiments remotely.</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Sojourner used six wheels and a rocker-bogie suspension system, which is still the standard design for modern Mars rovers. It was powered by solar panels, which recharged its batteries each day. The rover carried several scientific instruments, including an Alpha Proton X-ray Spectrometer to analyze rock composition, and three cameras. It traveled slowly — about 1 centimeter per second — and covered a total of about 100 meters during its mission.</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While its primary goal was to test mobility, Sojourner also performed chemical analyses of rocks and soil, providing the first close-up studies of Martian geology. The lander itself, named the Carl Sagan Memorial Station, acted as a relay station for communications.</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Although Sojourner was only designed for a seven-day mission, it far outlasted expectations, surviving for 83 days. Its success was pivotal, proving the value of mobile exploration and inspiring the design of future rovers. Fun fact: the rover was named after Sojourner Truth, an abolitionist and women's rights activist, through a student essay competition.</a:t>
            </a:r>
          </a:p>
          <a:p>
            <a:endParaRPr lang="en-US"/>
          </a:p>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10</a:t>
            </a:fld>
            <a:endParaRPr lang="en-US"/>
          </a:p>
        </p:txBody>
      </p:sp>
    </p:spTree>
    <p:extLst>
      <p:ext uri="{BB962C8B-B14F-4D97-AF65-F5344CB8AC3E}">
        <p14:creationId xmlns:p14="http://schemas.microsoft.com/office/powerpoint/2010/main" val="10150903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a:solidFill>
                  <a:schemeClr val="tx1"/>
                </a:solidFill>
                <a:effectLst/>
                <a:latin typeface="+mn-lt"/>
                <a:ea typeface="+mn-ea"/>
                <a:cs typeface="+mn-cs"/>
              </a:rPr>
              <a:t>Spirit</a:t>
            </a:r>
            <a:r>
              <a:rPr lang="en-US" sz="1200" b="0" i="0" u="none" strike="noStrike" kern="1200">
                <a:solidFill>
                  <a:schemeClr val="tx1"/>
                </a:solidFill>
                <a:effectLst/>
                <a:latin typeface="+mn-lt"/>
                <a:ea typeface="+mn-ea"/>
                <a:cs typeface="+mn-cs"/>
              </a:rPr>
              <a:t>, one of NASA’s twin Mars Exploration Rovers, landed in Gusev Crater on January 4, 2004. It was designed for a 90-day mission to study Mars' geology and search for signs of past water. Spirit weighed about 400 pounds (185 kilograms) and was powered by solar panels.</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Equipped with panoramic and navigation cameras, a rock abrasion tool, a miniature thermal emission spectrometer, and a microscopic imager, Spirit could analyze rocks and soil up-close. One major early discovery was volcanic rocks, confirming that Mars had volcanic activity in its past.</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In 2006, Spirit lost the use of its right front wheel. Remarkably, the team continued operating it in reverse, dragging the wheel behind. In doing so, Spirit unintentionally uncovered soil deposits with high concentrations of silica — strong evidence of past hot springs or hydrothermal activity, which are key environments for potential past life.</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Unfortunately, in 2009, Spirit became trapped in soft soil near a feature called "Troy." Despite efforts to free it, Spirit remained immobilized. Scientists transitioned Spirit into a stationary science platform, using it to monitor Mars' atmosphere and conduct soil analysis. Spirit sent its last communication in March 2010, and after several months of silence, NASA declared the mission complete.</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Spirit traveled approximately 4.8 miles (7.7 kilometers) — far more than its original goal — and made numerous groundbreaking discoveries, greatly expanding our understanding of Mars’ watery past.</a:t>
            </a:r>
          </a:p>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11</a:t>
            </a:fld>
            <a:endParaRPr lang="en-US"/>
          </a:p>
        </p:txBody>
      </p:sp>
    </p:spTree>
    <p:extLst>
      <p:ext uri="{BB962C8B-B14F-4D97-AF65-F5344CB8AC3E}">
        <p14:creationId xmlns:p14="http://schemas.microsoft.com/office/powerpoint/2010/main" val="26183306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a:solidFill>
                  <a:schemeClr val="tx1"/>
                </a:solidFill>
                <a:effectLst/>
                <a:latin typeface="+mn-lt"/>
                <a:ea typeface="+mn-ea"/>
                <a:cs typeface="+mn-cs"/>
              </a:rPr>
              <a:t>Opportunity</a:t>
            </a:r>
            <a:r>
              <a:rPr lang="en-US" sz="1200" b="0" i="0" u="none" strike="noStrike" kern="1200">
                <a:solidFill>
                  <a:schemeClr val="tx1"/>
                </a:solidFill>
                <a:effectLst/>
                <a:latin typeface="+mn-lt"/>
                <a:ea typeface="+mn-ea"/>
                <a:cs typeface="+mn-cs"/>
              </a:rPr>
              <a:t>, Spirit’s twin, landed on January 25, 2004, on the opposite side of Mars at Meridiani Planum. Like Spirit, it had a planned mission life of 90 sols (Mars days) but operated for nearly 15 years — one of the most extraordinary success stories in robotic space exploration.</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Opportunity’s primary goal was to investigate rocks and soils for clues to past water activity. Within weeks of landing, it discovered small spherical formations called "blueberries" made of hematite — a mineral that typically forms in water, providing strong evidence of Mars' wetter past. Throughout its mission, Opportunity explored craters, traveled across plains, and survived numerous Martian winters by carefully adjusting its position to maximize solar energy intake.</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The rover was equipped with panoramic cameras, a rock abrasion tool, spectrometers, and a microscopic imager. It transmitted over 200,000 images to Earth and traveled over 28 miles (45 kilometers), setting a record for the longest distance traveled by any extraterrestrial vehicle.</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In June 2018, a massive planet-wide dust storm covered Opportunity's solar panels, cutting off its power. After months of attempting to re-establish contact, NASA officially ended the mission in February 2019. Opportunity’s last emotional message relayed back to Earth was interpreted as: “My battery is low, and it’s getting dark.”</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Opportunity's mission changed humanity's understanding of Mars, showing that the Red Planet once had conditions that could have supported microbial life.</a:t>
            </a:r>
          </a:p>
          <a:p>
            <a:endParaRPr lang="en-US"/>
          </a:p>
        </p:txBody>
      </p:sp>
      <p:sp>
        <p:nvSpPr>
          <p:cNvPr id="4" name="Slide Number Placeholder 3"/>
          <p:cNvSpPr>
            <a:spLocks noGrp="1"/>
          </p:cNvSpPr>
          <p:nvPr>
            <p:ph type="sldNum" sz="quarter" idx="5"/>
          </p:nvPr>
        </p:nvSpPr>
        <p:spPr/>
        <p:txBody>
          <a:bodyPr/>
          <a:lstStyle/>
          <a:p>
            <a:fld id="{C6A0B520-48F2-FE4B-A84A-B832E21F9AAD}" type="slidenum">
              <a:rPr lang="en-US" smtClean="0"/>
              <a:t>12</a:t>
            </a:fld>
            <a:endParaRPr lang="en-US"/>
          </a:p>
        </p:txBody>
      </p:sp>
    </p:spTree>
    <p:extLst>
      <p:ext uri="{BB962C8B-B14F-4D97-AF65-F5344CB8AC3E}">
        <p14:creationId xmlns:p14="http://schemas.microsoft.com/office/powerpoint/2010/main" val="981210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37932-A3D5-B3C0-A7EC-DCAB94923C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08EBB05-B58B-0D00-21EF-AC792ADD91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349966-A2D6-4FBE-E645-47EFCFC2813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5F8F628-EB86-50E8-2017-A7FF9ED998B7}"/>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p>
        </p:txBody>
      </p:sp>
      <p:sp>
        <p:nvSpPr>
          <p:cNvPr id="6" name="Slide Number Placeholder 5">
            <a:extLst>
              <a:ext uri="{FF2B5EF4-FFF2-40B4-BE49-F238E27FC236}">
                <a16:creationId xmlns:a16="http://schemas.microsoft.com/office/drawing/2014/main" id="{84CD6EF3-2AC0-DBFC-3B4C-8BAD90027280}"/>
              </a:ext>
            </a:extLst>
          </p:cNvPr>
          <p:cNvSpPr>
            <a:spLocks noGrp="1"/>
          </p:cNvSpPr>
          <p:nvPr>
            <p:ph type="sldNum" sz="quarter" idx="12"/>
          </p:nvPr>
        </p:nvSpPr>
        <p:spPr/>
        <p:txBody>
          <a:bodyPr/>
          <a:lstStyle/>
          <a:p>
            <a:fld id="{B70E9AC6-75CC-2749-9B1C-197274D13EA6}" type="slidenum">
              <a:rPr lang="en-US" smtClean="0"/>
              <a:t>‹#›</a:t>
            </a:fld>
            <a:endParaRPr lang="en-US"/>
          </a:p>
        </p:txBody>
      </p:sp>
    </p:spTree>
    <p:extLst>
      <p:ext uri="{BB962C8B-B14F-4D97-AF65-F5344CB8AC3E}">
        <p14:creationId xmlns:p14="http://schemas.microsoft.com/office/powerpoint/2010/main" val="2188902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16C6F-1697-1A08-99D6-78F82F6CF0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FB515C-0A00-24C5-C895-D140D785F2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251712-3692-BCF9-BF4D-B323F20C515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EF85BDDA-E401-72DE-1183-D25D6DF70876}"/>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p>
        </p:txBody>
      </p:sp>
      <p:sp>
        <p:nvSpPr>
          <p:cNvPr id="6" name="Slide Number Placeholder 5">
            <a:extLst>
              <a:ext uri="{FF2B5EF4-FFF2-40B4-BE49-F238E27FC236}">
                <a16:creationId xmlns:a16="http://schemas.microsoft.com/office/drawing/2014/main" id="{D126F7D9-8A90-30BF-BE6D-F79A16BC40F3}"/>
              </a:ext>
            </a:extLst>
          </p:cNvPr>
          <p:cNvSpPr>
            <a:spLocks noGrp="1"/>
          </p:cNvSpPr>
          <p:nvPr>
            <p:ph type="sldNum" sz="quarter" idx="12"/>
          </p:nvPr>
        </p:nvSpPr>
        <p:spPr/>
        <p:txBody>
          <a:bodyPr/>
          <a:lstStyle/>
          <a:p>
            <a:fld id="{B70E9AC6-75CC-2749-9B1C-197274D13EA6}" type="slidenum">
              <a:rPr lang="en-US" smtClean="0"/>
              <a:t>‹#›</a:t>
            </a:fld>
            <a:endParaRPr lang="en-US"/>
          </a:p>
        </p:txBody>
      </p:sp>
    </p:spTree>
    <p:extLst>
      <p:ext uri="{BB962C8B-B14F-4D97-AF65-F5344CB8AC3E}">
        <p14:creationId xmlns:p14="http://schemas.microsoft.com/office/powerpoint/2010/main" val="1267954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26C4B6-7BB0-6D21-50EE-D5960F48A1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1D46D3-FF46-F01A-8914-167ADF04E1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9FD55D-9AB3-9286-43C0-2478795B6A3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A80D6B8-947D-83A1-6B55-B3B05350B003}"/>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p>
        </p:txBody>
      </p:sp>
      <p:sp>
        <p:nvSpPr>
          <p:cNvPr id="6" name="Slide Number Placeholder 5">
            <a:extLst>
              <a:ext uri="{FF2B5EF4-FFF2-40B4-BE49-F238E27FC236}">
                <a16:creationId xmlns:a16="http://schemas.microsoft.com/office/drawing/2014/main" id="{E0E11383-DBAE-4A32-4D23-2655DF5C738F}"/>
              </a:ext>
            </a:extLst>
          </p:cNvPr>
          <p:cNvSpPr>
            <a:spLocks noGrp="1"/>
          </p:cNvSpPr>
          <p:nvPr>
            <p:ph type="sldNum" sz="quarter" idx="12"/>
          </p:nvPr>
        </p:nvSpPr>
        <p:spPr/>
        <p:txBody>
          <a:bodyPr/>
          <a:lstStyle/>
          <a:p>
            <a:fld id="{B70E9AC6-75CC-2749-9B1C-197274D13EA6}" type="slidenum">
              <a:rPr lang="en-US" smtClean="0"/>
              <a:t>‹#›</a:t>
            </a:fld>
            <a:endParaRPr lang="en-US"/>
          </a:p>
        </p:txBody>
      </p:sp>
    </p:spTree>
    <p:extLst>
      <p:ext uri="{BB962C8B-B14F-4D97-AF65-F5344CB8AC3E}">
        <p14:creationId xmlns:p14="http://schemas.microsoft.com/office/powerpoint/2010/main" val="11250900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90458-4280-CFAD-6851-3C0B846716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D60E39-2694-4C6A-E6CE-0C3664C494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EA16D0F-F79D-6782-9125-69C4079B06D3}"/>
              </a:ext>
            </a:extLst>
          </p:cNvPr>
          <p:cNvSpPr>
            <a:spLocks noGrp="1"/>
          </p:cNvSpPr>
          <p:nvPr>
            <p:ph type="ftr" sz="quarter" idx="11"/>
          </p:nvPr>
        </p:nvSpPr>
        <p:spPr>
          <a:xfrm>
            <a:off x="499382" y="6380843"/>
            <a:ext cx="11193236" cy="365125"/>
          </a:xfrm>
        </p:spPr>
        <p:txBody>
          <a:bodyPr/>
          <a:lstStyle/>
          <a:p>
            <a:r>
              <a:rPr lang="en-US" dirty="0"/>
              <a:t>Mission to Mars – Build Your Own Robotic Rover © 2026 Arun Abraham. Free for non-commercial educational use. See MMCL-1.1 for licensing details.</a:t>
            </a:r>
          </a:p>
        </p:txBody>
      </p:sp>
    </p:spTree>
    <p:extLst>
      <p:ext uri="{BB962C8B-B14F-4D97-AF65-F5344CB8AC3E}">
        <p14:creationId xmlns:p14="http://schemas.microsoft.com/office/powerpoint/2010/main" val="399775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6373-42D1-6160-3924-A36DF2DAA9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2225FE-93C9-7DC5-9E73-74C21DD1383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9F8BD2-9E42-3F41-FC20-A2806B567C6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436EAAB-B89D-A50C-7171-8DBAAADB2257}"/>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p>
        </p:txBody>
      </p:sp>
      <p:sp>
        <p:nvSpPr>
          <p:cNvPr id="6" name="Slide Number Placeholder 5">
            <a:extLst>
              <a:ext uri="{FF2B5EF4-FFF2-40B4-BE49-F238E27FC236}">
                <a16:creationId xmlns:a16="http://schemas.microsoft.com/office/drawing/2014/main" id="{5E230A15-52E8-950F-380C-46A768CC99B7}"/>
              </a:ext>
            </a:extLst>
          </p:cNvPr>
          <p:cNvSpPr>
            <a:spLocks noGrp="1"/>
          </p:cNvSpPr>
          <p:nvPr>
            <p:ph type="sldNum" sz="quarter" idx="12"/>
          </p:nvPr>
        </p:nvSpPr>
        <p:spPr/>
        <p:txBody>
          <a:bodyPr/>
          <a:lstStyle/>
          <a:p>
            <a:fld id="{B70E9AC6-75CC-2749-9B1C-197274D13EA6}" type="slidenum">
              <a:rPr lang="en-US" smtClean="0"/>
              <a:t>‹#›</a:t>
            </a:fld>
            <a:endParaRPr lang="en-US"/>
          </a:p>
        </p:txBody>
      </p:sp>
    </p:spTree>
    <p:extLst>
      <p:ext uri="{BB962C8B-B14F-4D97-AF65-F5344CB8AC3E}">
        <p14:creationId xmlns:p14="http://schemas.microsoft.com/office/powerpoint/2010/main" val="16250393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C1A13-675C-1410-33A0-D170513157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0FF1F5-DD9F-E84D-9B72-E5A3BB475A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731BE3-EE87-EAA2-8A2C-FEFC4C4967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DBCE8A-FCE9-3B3A-52BA-6C509B5C01D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B12A3092-D559-F0F3-0CD6-AA8A41473D92}"/>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p>
        </p:txBody>
      </p:sp>
      <p:sp>
        <p:nvSpPr>
          <p:cNvPr id="7" name="Slide Number Placeholder 6">
            <a:extLst>
              <a:ext uri="{FF2B5EF4-FFF2-40B4-BE49-F238E27FC236}">
                <a16:creationId xmlns:a16="http://schemas.microsoft.com/office/drawing/2014/main" id="{4C7A42A3-F417-687B-31A2-4621A39EA15A}"/>
              </a:ext>
            </a:extLst>
          </p:cNvPr>
          <p:cNvSpPr>
            <a:spLocks noGrp="1"/>
          </p:cNvSpPr>
          <p:nvPr>
            <p:ph type="sldNum" sz="quarter" idx="12"/>
          </p:nvPr>
        </p:nvSpPr>
        <p:spPr/>
        <p:txBody>
          <a:bodyPr/>
          <a:lstStyle/>
          <a:p>
            <a:fld id="{B70E9AC6-75CC-2749-9B1C-197274D13EA6}" type="slidenum">
              <a:rPr lang="en-US" smtClean="0"/>
              <a:t>‹#›</a:t>
            </a:fld>
            <a:endParaRPr lang="en-US"/>
          </a:p>
        </p:txBody>
      </p:sp>
    </p:spTree>
    <p:extLst>
      <p:ext uri="{BB962C8B-B14F-4D97-AF65-F5344CB8AC3E}">
        <p14:creationId xmlns:p14="http://schemas.microsoft.com/office/powerpoint/2010/main" val="380221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8E8AB-23D4-F5D8-615A-D03ECF53CF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ECCFD5C-B16F-A98D-A4E7-A3114F58C6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FD1D504-9F0F-1D20-50C7-93CACB3A7B8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4E3512F-1679-8C8F-5D2F-23F02629D6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65904C-9FC1-812F-B02B-266A8DFB07E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DE15888-B239-FF69-C8A9-6EBD8620A2BE}"/>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A437C2DE-FB92-8209-13F2-A7ADC5DA3766}"/>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p>
        </p:txBody>
      </p:sp>
      <p:sp>
        <p:nvSpPr>
          <p:cNvPr id="9" name="Slide Number Placeholder 8">
            <a:extLst>
              <a:ext uri="{FF2B5EF4-FFF2-40B4-BE49-F238E27FC236}">
                <a16:creationId xmlns:a16="http://schemas.microsoft.com/office/drawing/2014/main" id="{27B64A0B-7747-934D-B68F-BF5FB530F4A9}"/>
              </a:ext>
            </a:extLst>
          </p:cNvPr>
          <p:cNvSpPr>
            <a:spLocks noGrp="1"/>
          </p:cNvSpPr>
          <p:nvPr>
            <p:ph type="sldNum" sz="quarter" idx="12"/>
          </p:nvPr>
        </p:nvSpPr>
        <p:spPr/>
        <p:txBody>
          <a:bodyPr/>
          <a:lstStyle/>
          <a:p>
            <a:fld id="{B70E9AC6-75CC-2749-9B1C-197274D13EA6}" type="slidenum">
              <a:rPr lang="en-US" smtClean="0"/>
              <a:t>‹#›</a:t>
            </a:fld>
            <a:endParaRPr lang="en-US"/>
          </a:p>
        </p:txBody>
      </p:sp>
    </p:spTree>
    <p:extLst>
      <p:ext uri="{BB962C8B-B14F-4D97-AF65-F5344CB8AC3E}">
        <p14:creationId xmlns:p14="http://schemas.microsoft.com/office/powerpoint/2010/main" val="3558240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A1D4F-A422-9DC5-A201-B2530911710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6C10FA4-E5DA-BABC-F429-8906AC91C7CB}"/>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D2F90080-359D-7882-A651-E7D50A9E1DEE}"/>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p>
        </p:txBody>
      </p:sp>
      <p:sp>
        <p:nvSpPr>
          <p:cNvPr id="5" name="Slide Number Placeholder 4">
            <a:extLst>
              <a:ext uri="{FF2B5EF4-FFF2-40B4-BE49-F238E27FC236}">
                <a16:creationId xmlns:a16="http://schemas.microsoft.com/office/drawing/2014/main" id="{DB6973DE-D48B-B49C-0DF1-DBEE4C31FC1D}"/>
              </a:ext>
            </a:extLst>
          </p:cNvPr>
          <p:cNvSpPr>
            <a:spLocks noGrp="1"/>
          </p:cNvSpPr>
          <p:nvPr>
            <p:ph type="sldNum" sz="quarter" idx="12"/>
          </p:nvPr>
        </p:nvSpPr>
        <p:spPr/>
        <p:txBody>
          <a:bodyPr/>
          <a:lstStyle/>
          <a:p>
            <a:fld id="{B70E9AC6-75CC-2749-9B1C-197274D13EA6}" type="slidenum">
              <a:rPr lang="en-US" smtClean="0"/>
              <a:t>‹#›</a:t>
            </a:fld>
            <a:endParaRPr lang="en-US"/>
          </a:p>
        </p:txBody>
      </p:sp>
    </p:spTree>
    <p:extLst>
      <p:ext uri="{BB962C8B-B14F-4D97-AF65-F5344CB8AC3E}">
        <p14:creationId xmlns:p14="http://schemas.microsoft.com/office/powerpoint/2010/main" val="3266803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1AE6D0-C36B-F5FC-B5AE-48E85E43C468}"/>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C568D3DA-041A-CA5D-B6ED-1CB60C084EEE}"/>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p>
        </p:txBody>
      </p:sp>
      <p:sp>
        <p:nvSpPr>
          <p:cNvPr id="4" name="Slide Number Placeholder 3">
            <a:extLst>
              <a:ext uri="{FF2B5EF4-FFF2-40B4-BE49-F238E27FC236}">
                <a16:creationId xmlns:a16="http://schemas.microsoft.com/office/drawing/2014/main" id="{73B48C06-606C-A5A5-D972-6B9D9BA7F8CE}"/>
              </a:ext>
            </a:extLst>
          </p:cNvPr>
          <p:cNvSpPr>
            <a:spLocks noGrp="1"/>
          </p:cNvSpPr>
          <p:nvPr>
            <p:ph type="sldNum" sz="quarter" idx="12"/>
          </p:nvPr>
        </p:nvSpPr>
        <p:spPr/>
        <p:txBody>
          <a:bodyPr/>
          <a:lstStyle/>
          <a:p>
            <a:fld id="{B70E9AC6-75CC-2749-9B1C-197274D13EA6}" type="slidenum">
              <a:rPr lang="en-US" smtClean="0"/>
              <a:t>‹#›</a:t>
            </a:fld>
            <a:endParaRPr lang="en-US"/>
          </a:p>
        </p:txBody>
      </p:sp>
    </p:spTree>
    <p:extLst>
      <p:ext uri="{BB962C8B-B14F-4D97-AF65-F5344CB8AC3E}">
        <p14:creationId xmlns:p14="http://schemas.microsoft.com/office/powerpoint/2010/main" val="2006002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BEDE4-B0B9-749D-B94F-9597670478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D5AEC8-17A4-45CF-0CF8-93ABF91FDCD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54AE1B-F651-49EF-F1C3-DFC6CF9261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34343B-2451-842D-A751-99730C6BB457}"/>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B56777F0-3964-FA18-B5AA-800F5B5E824C}"/>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p>
        </p:txBody>
      </p:sp>
      <p:sp>
        <p:nvSpPr>
          <p:cNvPr id="7" name="Slide Number Placeholder 6">
            <a:extLst>
              <a:ext uri="{FF2B5EF4-FFF2-40B4-BE49-F238E27FC236}">
                <a16:creationId xmlns:a16="http://schemas.microsoft.com/office/drawing/2014/main" id="{36BC6542-3220-DBA9-495A-FE7BE500DD85}"/>
              </a:ext>
            </a:extLst>
          </p:cNvPr>
          <p:cNvSpPr>
            <a:spLocks noGrp="1"/>
          </p:cNvSpPr>
          <p:nvPr>
            <p:ph type="sldNum" sz="quarter" idx="12"/>
          </p:nvPr>
        </p:nvSpPr>
        <p:spPr/>
        <p:txBody>
          <a:bodyPr/>
          <a:lstStyle/>
          <a:p>
            <a:fld id="{B70E9AC6-75CC-2749-9B1C-197274D13EA6}" type="slidenum">
              <a:rPr lang="en-US" smtClean="0"/>
              <a:t>‹#›</a:t>
            </a:fld>
            <a:endParaRPr lang="en-US"/>
          </a:p>
        </p:txBody>
      </p:sp>
    </p:spTree>
    <p:extLst>
      <p:ext uri="{BB962C8B-B14F-4D97-AF65-F5344CB8AC3E}">
        <p14:creationId xmlns:p14="http://schemas.microsoft.com/office/powerpoint/2010/main" val="2841609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55CAA-69BE-5B8B-CE14-CB619711F4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BE9DE34-4C38-1122-2C07-26298526CF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466DE7-8528-A376-9962-3C8F8B1035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9A3332-5C8B-A6D8-4155-2288D28A516B}"/>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AA4327D6-B189-3372-5C56-964EFBEE3846}"/>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p>
        </p:txBody>
      </p:sp>
      <p:sp>
        <p:nvSpPr>
          <p:cNvPr id="7" name="Slide Number Placeholder 6">
            <a:extLst>
              <a:ext uri="{FF2B5EF4-FFF2-40B4-BE49-F238E27FC236}">
                <a16:creationId xmlns:a16="http://schemas.microsoft.com/office/drawing/2014/main" id="{1B86906E-7E07-BE28-F971-17DBD8E74898}"/>
              </a:ext>
            </a:extLst>
          </p:cNvPr>
          <p:cNvSpPr>
            <a:spLocks noGrp="1"/>
          </p:cNvSpPr>
          <p:nvPr>
            <p:ph type="sldNum" sz="quarter" idx="12"/>
          </p:nvPr>
        </p:nvSpPr>
        <p:spPr/>
        <p:txBody>
          <a:bodyPr/>
          <a:lstStyle/>
          <a:p>
            <a:fld id="{B70E9AC6-75CC-2749-9B1C-197274D13EA6}" type="slidenum">
              <a:rPr lang="en-US" smtClean="0"/>
              <a:t>‹#›</a:t>
            </a:fld>
            <a:endParaRPr lang="en-US"/>
          </a:p>
        </p:txBody>
      </p:sp>
    </p:spTree>
    <p:extLst>
      <p:ext uri="{BB962C8B-B14F-4D97-AF65-F5344CB8AC3E}">
        <p14:creationId xmlns:p14="http://schemas.microsoft.com/office/powerpoint/2010/main" val="3430277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599E46-10CB-3BCD-599F-AA72905FD4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FBCD1C6-3BEA-9737-6EEC-CC86B3C23B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94E349-BB85-C98F-6C14-F203C0523F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endParaRPr lang="en-US"/>
          </a:p>
        </p:txBody>
      </p:sp>
      <p:sp>
        <p:nvSpPr>
          <p:cNvPr id="5" name="Footer Placeholder 4">
            <a:extLst>
              <a:ext uri="{FF2B5EF4-FFF2-40B4-BE49-F238E27FC236}">
                <a16:creationId xmlns:a16="http://schemas.microsoft.com/office/drawing/2014/main" id="{C209D751-C068-A60F-99AE-C0C4A4B7DC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Mission to Mars – Build Your Own Robotic Rover © 2026 Arun Abraham. Free for non-commercial educational use. See MMCL-1.1 for licensing details.</a:t>
            </a:r>
          </a:p>
        </p:txBody>
      </p:sp>
      <p:sp>
        <p:nvSpPr>
          <p:cNvPr id="6" name="Slide Number Placeholder 5">
            <a:extLst>
              <a:ext uri="{FF2B5EF4-FFF2-40B4-BE49-F238E27FC236}">
                <a16:creationId xmlns:a16="http://schemas.microsoft.com/office/drawing/2014/main" id="{4F2FCFA8-8C31-4606-5ED2-0BF6004FA8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70E9AC6-75CC-2749-9B1C-197274D13EA6}" type="slidenum">
              <a:rPr lang="en-US" smtClean="0"/>
              <a:t>‹#›</a:t>
            </a:fld>
            <a:endParaRPr lang="en-US"/>
          </a:p>
        </p:txBody>
      </p:sp>
    </p:spTree>
    <p:extLst>
      <p:ext uri="{BB962C8B-B14F-4D97-AF65-F5344CB8AC3E}">
        <p14:creationId xmlns:p14="http://schemas.microsoft.com/office/powerpoint/2010/main" val="36091625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eobites.org/looking-for-life-on-mars-what-can-the-valleys-that-once-flowed-into-jezero-crater-tell-us-about-the-best-rocks-to-sample/" TargetMode="External"/><Relationship Id="rId5" Type="http://schemas.openxmlformats.org/officeDocument/2006/relationships/image" Target="../media/image2.jpeg"/><Relationship Id="rId4" Type="http://schemas.openxmlformats.org/officeDocument/2006/relationships/hyperlink" Target="http://pixabay.com/en/mars-rover-spaceship-module-craft-92207/"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cheti.info/interesni-fakti-za-mar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apicciano.commons.gc.cuny.edu/2019/02/14/mars-rover-dead-after-15-tears-on-the-red-planet/"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wallpaperflare.com/flag-paraguay-wallpaper-bfcpr" TargetMode="External"/><Relationship Id="rId2" Type="http://schemas.openxmlformats.org/officeDocument/2006/relationships/image" Target="../media/image1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D880886B-02ED-4317-9236-CB60C22CF7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space vehicle flying over a desert&#10;&#10;AI-generated content may be incorrect.">
            <a:extLst>
              <a:ext uri="{FF2B5EF4-FFF2-40B4-BE49-F238E27FC236}">
                <a16:creationId xmlns:a16="http://schemas.microsoft.com/office/drawing/2014/main" id="{D8199B5F-04B4-F9E9-4847-2F0A12C115D7}"/>
              </a:ext>
            </a:extLst>
          </p:cNvPr>
          <p:cNvPicPr>
            <a:picLocks noChangeAspect="1"/>
          </p:cNvPicPr>
          <p:nvPr/>
        </p:nvPicPr>
        <p:blipFill>
          <a:blip r:embed="rId3">
            <a:extLst>
              <a:ext uri="{837473B0-CC2E-450A-ABE3-18F120FF3D39}">
                <a1611:picAttrSrcUrl xmlns:a1611="http://schemas.microsoft.com/office/drawing/2016/11/main" r:id="rId4"/>
              </a:ext>
            </a:extLst>
          </a:blip>
          <a:srcRect l="18255" r="2" b="2"/>
          <a:stretch/>
        </p:blipFill>
        <p:spPr>
          <a:xfrm>
            <a:off x="6" y="-11"/>
            <a:ext cx="6095994" cy="4194796"/>
          </a:xfrm>
          <a:custGeom>
            <a:avLst/>
            <a:gdLst/>
            <a:ahLst/>
            <a:cxnLst/>
            <a:rect l="l" t="t" r="r" b="b"/>
            <a:pathLst>
              <a:path w="6002835" h="4194796">
                <a:moveTo>
                  <a:pt x="0" y="0"/>
                </a:moveTo>
                <a:lnTo>
                  <a:pt x="5999418" y="0"/>
                </a:lnTo>
                <a:lnTo>
                  <a:pt x="5996190" y="32760"/>
                </a:lnTo>
                <a:cubicBezTo>
                  <a:pt x="5998706" y="293110"/>
                  <a:pt x="5983874" y="553460"/>
                  <a:pt x="5997116" y="813682"/>
                </a:cubicBezTo>
                <a:cubicBezTo>
                  <a:pt x="6007314" y="1015047"/>
                  <a:pt x="6000824" y="1216284"/>
                  <a:pt x="5997116" y="1417522"/>
                </a:cubicBezTo>
                <a:cubicBezTo>
                  <a:pt x="5989967" y="1803471"/>
                  <a:pt x="6000824" y="2188911"/>
                  <a:pt x="5996190" y="2574351"/>
                </a:cubicBezTo>
                <a:cubicBezTo>
                  <a:pt x="5994204" y="2745205"/>
                  <a:pt x="5996454" y="2915805"/>
                  <a:pt x="6000824" y="3086660"/>
                </a:cubicBezTo>
                <a:cubicBezTo>
                  <a:pt x="6007180" y="3330611"/>
                  <a:pt x="5997382" y="3574689"/>
                  <a:pt x="5986656" y="3818514"/>
                </a:cubicBezTo>
                <a:cubicBezTo>
                  <a:pt x="5983054" y="3885559"/>
                  <a:pt x="5982107" y="3952684"/>
                  <a:pt x="5983808" y="4019746"/>
                </a:cubicBezTo>
                <a:lnTo>
                  <a:pt x="5993788" y="4173418"/>
                </a:lnTo>
                <a:lnTo>
                  <a:pt x="5955106" y="4175101"/>
                </a:lnTo>
                <a:cubicBezTo>
                  <a:pt x="5890100" y="4175133"/>
                  <a:pt x="5825078" y="4173227"/>
                  <a:pt x="5760087" y="4171956"/>
                </a:cubicBezTo>
                <a:cubicBezTo>
                  <a:pt x="5521345" y="4167509"/>
                  <a:pt x="5282477" y="4171956"/>
                  <a:pt x="5044242" y="4149213"/>
                </a:cubicBezTo>
                <a:cubicBezTo>
                  <a:pt x="4979506" y="4143051"/>
                  <a:pt x="4914326" y="4139111"/>
                  <a:pt x="4849272" y="4139890"/>
                </a:cubicBezTo>
                <a:cubicBezTo>
                  <a:pt x="4784218" y="4140668"/>
                  <a:pt x="4719291" y="4146163"/>
                  <a:pt x="4655063" y="4158869"/>
                </a:cubicBezTo>
                <a:cubicBezTo>
                  <a:pt x="4447578" y="4199146"/>
                  <a:pt x="4239457" y="4201688"/>
                  <a:pt x="4029811" y="4185424"/>
                </a:cubicBezTo>
                <a:cubicBezTo>
                  <a:pt x="3943792" y="4178690"/>
                  <a:pt x="3857774" y="4167509"/>
                  <a:pt x="3771375" y="4169669"/>
                </a:cubicBezTo>
                <a:cubicBezTo>
                  <a:pt x="3623225" y="4173608"/>
                  <a:pt x="3474948" y="4165603"/>
                  <a:pt x="3326672" y="4167636"/>
                </a:cubicBezTo>
                <a:cubicBezTo>
                  <a:pt x="3322669" y="4168208"/>
                  <a:pt x="3318578" y="4167674"/>
                  <a:pt x="3314855" y="4166111"/>
                </a:cubicBezTo>
                <a:cubicBezTo>
                  <a:pt x="3278008" y="4140827"/>
                  <a:pt x="3237604" y="4150610"/>
                  <a:pt x="3199487" y="4157217"/>
                </a:cubicBezTo>
                <a:cubicBezTo>
                  <a:pt x="3072810" y="4179198"/>
                  <a:pt x="2946260" y="4189998"/>
                  <a:pt x="2817550" y="4172972"/>
                </a:cubicBezTo>
                <a:cubicBezTo>
                  <a:pt x="2694647" y="4155146"/>
                  <a:pt x="2569990" y="4152923"/>
                  <a:pt x="2446541" y="4166365"/>
                </a:cubicBezTo>
                <a:cubicBezTo>
                  <a:pt x="2276791" y="4186186"/>
                  <a:pt x="2107677" y="4181993"/>
                  <a:pt x="1938308" y="4166365"/>
                </a:cubicBezTo>
                <a:cubicBezTo>
                  <a:pt x="1869570" y="4160013"/>
                  <a:pt x="1799815" y="4149213"/>
                  <a:pt x="1731712" y="4165095"/>
                </a:cubicBezTo>
                <a:cubicBezTo>
                  <a:pt x="1647854" y="4184535"/>
                  <a:pt x="1564250" y="4178182"/>
                  <a:pt x="1480137" y="4173862"/>
                </a:cubicBezTo>
                <a:cubicBezTo>
                  <a:pt x="1373663" y="4168271"/>
                  <a:pt x="1267442" y="4152135"/>
                  <a:pt x="1160586" y="4164841"/>
                </a:cubicBezTo>
                <a:cubicBezTo>
                  <a:pt x="1111161" y="4170685"/>
                  <a:pt x="1062116" y="4179961"/>
                  <a:pt x="1012055" y="4177547"/>
                </a:cubicBezTo>
                <a:cubicBezTo>
                  <a:pt x="873562" y="4171194"/>
                  <a:pt x="735196" y="4163697"/>
                  <a:pt x="596449" y="4164841"/>
                </a:cubicBezTo>
                <a:cubicBezTo>
                  <a:pt x="538383" y="4165222"/>
                  <a:pt x="480699" y="4167128"/>
                  <a:pt x="422887" y="4171321"/>
                </a:cubicBezTo>
                <a:cubicBezTo>
                  <a:pt x="315015" y="4179198"/>
                  <a:pt x="207524" y="4168525"/>
                  <a:pt x="100033" y="4164714"/>
                </a:cubicBezTo>
                <a:lnTo>
                  <a:pt x="0" y="4169195"/>
                </a:lnTo>
                <a:close/>
              </a:path>
            </a:pathLst>
          </a:custGeom>
        </p:spPr>
      </p:pic>
      <p:pic>
        <p:nvPicPr>
          <p:cNvPr id="5" name="Picture 4" descr="A robot on the surface of the planet mars&#10;&#10;AI-generated content may be incorrect.">
            <a:extLst>
              <a:ext uri="{FF2B5EF4-FFF2-40B4-BE49-F238E27FC236}">
                <a16:creationId xmlns:a16="http://schemas.microsoft.com/office/drawing/2014/main" id="{99809E02-127F-D882-F860-136792D86533}"/>
              </a:ext>
            </a:extLst>
          </p:cNvPr>
          <p:cNvPicPr>
            <a:picLocks noChangeAspect="1"/>
          </p:cNvPicPr>
          <p:nvPr/>
        </p:nvPicPr>
        <p:blipFill>
          <a:blip r:embed="rId5">
            <a:extLst>
              <a:ext uri="{837473B0-CC2E-450A-ABE3-18F120FF3D39}">
                <a1611:picAttrSrcUrl xmlns:a1611="http://schemas.microsoft.com/office/drawing/2016/11/main" r:id="rId6"/>
              </a:ext>
            </a:extLst>
          </a:blip>
          <a:srcRect l="9170" r="7893" b="-1"/>
          <a:stretch/>
        </p:blipFill>
        <p:spPr>
          <a:xfrm>
            <a:off x="6019800" y="12"/>
            <a:ext cx="6172195" cy="4186171"/>
          </a:xfrm>
          <a:custGeom>
            <a:avLst/>
            <a:gdLst/>
            <a:ahLst/>
            <a:cxnLst/>
            <a:rect l="l" t="t" r="r" b="b"/>
            <a:pathLst>
              <a:path w="6009490" h="4186171">
                <a:moveTo>
                  <a:pt x="9049" y="0"/>
                </a:moveTo>
                <a:lnTo>
                  <a:pt x="6009490" y="0"/>
                </a:lnTo>
                <a:lnTo>
                  <a:pt x="6009490" y="4168273"/>
                </a:lnTo>
                <a:lnTo>
                  <a:pt x="5803951" y="4172925"/>
                </a:lnTo>
                <a:cubicBezTo>
                  <a:pt x="5729787" y="4171950"/>
                  <a:pt x="5655658" y="4168322"/>
                  <a:pt x="5581704" y="4162045"/>
                </a:cubicBezTo>
                <a:cubicBezTo>
                  <a:pt x="5474340" y="4154041"/>
                  <a:pt x="5366086" y="4142987"/>
                  <a:pt x="5259485" y="4163316"/>
                </a:cubicBezTo>
                <a:cubicBezTo>
                  <a:pt x="5142465" y="4185805"/>
                  <a:pt x="5025571" y="4185932"/>
                  <a:pt x="4907534" y="4180215"/>
                </a:cubicBezTo>
                <a:cubicBezTo>
                  <a:pt x="4806650" y="4175387"/>
                  <a:pt x="4706147" y="4149975"/>
                  <a:pt x="4604501" y="4176784"/>
                </a:cubicBezTo>
                <a:cubicBezTo>
                  <a:pt x="4594387" y="4178258"/>
                  <a:pt x="4584082" y="4177826"/>
                  <a:pt x="4574133" y="4175514"/>
                </a:cubicBezTo>
                <a:cubicBezTo>
                  <a:pt x="4462958" y="4160140"/>
                  <a:pt x="4351020" y="4172718"/>
                  <a:pt x="4239463" y="4168398"/>
                </a:cubicBezTo>
                <a:cubicBezTo>
                  <a:pt x="4188005" y="4166365"/>
                  <a:pt x="4135530" y="4167509"/>
                  <a:pt x="4084706" y="4162045"/>
                </a:cubicBezTo>
                <a:cubicBezTo>
                  <a:pt x="3968067" y="4149594"/>
                  <a:pt x="3851682" y="4142987"/>
                  <a:pt x="3736314" y="4172337"/>
                </a:cubicBezTo>
                <a:cubicBezTo>
                  <a:pt x="3702643" y="4180253"/>
                  <a:pt x="3668235" y="4184509"/>
                  <a:pt x="3633650" y="4185043"/>
                </a:cubicBezTo>
                <a:cubicBezTo>
                  <a:pt x="3520696" y="4189109"/>
                  <a:pt x="3408122" y="4181358"/>
                  <a:pt x="3295549" y="4175005"/>
                </a:cubicBezTo>
                <a:cubicBezTo>
                  <a:pt x="3217408" y="4170558"/>
                  <a:pt x="3139394" y="4160902"/>
                  <a:pt x="3061127" y="4169034"/>
                </a:cubicBezTo>
                <a:cubicBezTo>
                  <a:pt x="3015640" y="4173735"/>
                  <a:pt x="2969772" y="4173735"/>
                  <a:pt x="2924285" y="4169034"/>
                </a:cubicBezTo>
                <a:cubicBezTo>
                  <a:pt x="2840452" y="4159212"/>
                  <a:pt x="2755870" y="4157382"/>
                  <a:pt x="2671694" y="4163570"/>
                </a:cubicBezTo>
                <a:cubicBezTo>
                  <a:pt x="2546033" y="4174370"/>
                  <a:pt x="2420500" y="4183391"/>
                  <a:pt x="2294459" y="4166238"/>
                </a:cubicBezTo>
                <a:cubicBezTo>
                  <a:pt x="2222976" y="4155006"/>
                  <a:pt x="2150298" y="4153685"/>
                  <a:pt x="2078460" y="4162300"/>
                </a:cubicBezTo>
                <a:cubicBezTo>
                  <a:pt x="1907313" y="4186314"/>
                  <a:pt x="1735785" y="4178563"/>
                  <a:pt x="1564257" y="4168653"/>
                </a:cubicBezTo>
                <a:cubicBezTo>
                  <a:pt x="1449650" y="4161918"/>
                  <a:pt x="1334536" y="4149594"/>
                  <a:pt x="1220183" y="4165857"/>
                </a:cubicBezTo>
                <a:cubicBezTo>
                  <a:pt x="1074321" y="4186186"/>
                  <a:pt x="928331" y="4179452"/>
                  <a:pt x="782087" y="4173481"/>
                </a:cubicBezTo>
                <a:cubicBezTo>
                  <a:pt x="674723" y="4169034"/>
                  <a:pt x="567232" y="4155565"/>
                  <a:pt x="459614" y="4172210"/>
                </a:cubicBezTo>
                <a:cubicBezTo>
                  <a:pt x="448535" y="4173722"/>
                  <a:pt x="437265" y="4172591"/>
                  <a:pt x="426706" y="4168907"/>
                </a:cubicBezTo>
                <a:cubicBezTo>
                  <a:pt x="385869" y="4155464"/>
                  <a:pt x="342085" y="4153660"/>
                  <a:pt x="300283" y="4163697"/>
                </a:cubicBezTo>
                <a:cubicBezTo>
                  <a:pt x="223159" y="4180596"/>
                  <a:pt x="146162" y="4187965"/>
                  <a:pt x="67640" y="4172591"/>
                </a:cubicBezTo>
                <a:lnTo>
                  <a:pt x="14015" y="4169393"/>
                </a:lnTo>
                <a:lnTo>
                  <a:pt x="28554" y="3856095"/>
                </a:lnTo>
                <a:cubicBezTo>
                  <a:pt x="30458" y="3735660"/>
                  <a:pt x="27412" y="3615306"/>
                  <a:pt x="15626" y="3495237"/>
                </a:cubicBezTo>
                <a:cubicBezTo>
                  <a:pt x="-847" y="3348740"/>
                  <a:pt x="-4304" y="3201174"/>
                  <a:pt x="5296" y="3054118"/>
                </a:cubicBezTo>
                <a:cubicBezTo>
                  <a:pt x="11786" y="2969961"/>
                  <a:pt x="18539" y="2885804"/>
                  <a:pt x="22776" y="2801522"/>
                </a:cubicBezTo>
                <a:cubicBezTo>
                  <a:pt x="28180" y="2681630"/>
                  <a:pt x="25173" y="2561524"/>
                  <a:pt x="13771" y="2442014"/>
                </a:cubicBezTo>
                <a:cubicBezTo>
                  <a:pt x="4237" y="2350879"/>
                  <a:pt x="3177" y="2259120"/>
                  <a:pt x="10593" y="2167807"/>
                </a:cubicBezTo>
                <a:cubicBezTo>
                  <a:pt x="25690" y="2012336"/>
                  <a:pt x="9931" y="1856863"/>
                  <a:pt x="5032" y="1701516"/>
                </a:cubicBezTo>
                <a:cubicBezTo>
                  <a:pt x="-3577" y="1415742"/>
                  <a:pt x="20393" y="1130095"/>
                  <a:pt x="9666" y="844320"/>
                </a:cubicBezTo>
                <a:cubicBezTo>
                  <a:pt x="3841" y="702958"/>
                  <a:pt x="16420" y="561723"/>
                  <a:pt x="9666" y="420361"/>
                </a:cubicBezTo>
                <a:cubicBezTo>
                  <a:pt x="4105" y="319805"/>
                  <a:pt x="397" y="219250"/>
                  <a:pt x="4105" y="118568"/>
                </a:cubicBezTo>
                <a:cubicBezTo>
                  <a:pt x="5164" y="91109"/>
                  <a:pt x="5826" y="63523"/>
                  <a:pt x="9534" y="36446"/>
                </a:cubicBezTo>
                <a:close/>
              </a:path>
            </a:pathLst>
          </a:custGeom>
        </p:spPr>
      </p:pic>
      <p:sp>
        <p:nvSpPr>
          <p:cNvPr id="31" name="sketch line">
            <a:extLst>
              <a:ext uri="{FF2B5EF4-FFF2-40B4-BE49-F238E27FC236}">
                <a16:creationId xmlns:a16="http://schemas.microsoft.com/office/drawing/2014/main" id="{28C31856-6ABF-41FD-B683-B06E5FFF9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5598439"/>
            <a:ext cx="3291840" cy="18288"/>
          </a:xfrm>
          <a:custGeom>
            <a:avLst/>
            <a:gdLst>
              <a:gd name="csX0" fmla="*/ 0 w 3291840"/>
              <a:gd name="csY0" fmla="*/ 0 h 18288"/>
              <a:gd name="csX1" fmla="*/ 658368 w 3291840"/>
              <a:gd name="csY1" fmla="*/ 0 h 18288"/>
              <a:gd name="csX2" fmla="*/ 1283818 w 3291840"/>
              <a:gd name="csY2" fmla="*/ 0 h 18288"/>
              <a:gd name="csX3" fmla="*/ 1909267 w 3291840"/>
              <a:gd name="csY3" fmla="*/ 0 h 18288"/>
              <a:gd name="csX4" fmla="*/ 2633472 w 3291840"/>
              <a:gd name="csY4" fmla="*/ 0 h 18288"/>
              <a:gd name="csX5" fmla="*/ 3291840 w 3291840"/>
              <a:gd name="csY5" fmla="*/ 0 h 18288"/>
              <a:gd name="csX6" fmla="*/ 3291840 w 3291840"/>
              <a:gd name="csY6" fmla="*/ 18288 h 18288"/>
              <a:gd name="csX7" fmla="*/ 2633472 w 3291840"/>
              <a:gd name="csY7" fmla="*/ 18288 h 18288"/>
              <a:gd name="csX8" fmla="*/ 2073859 w 3291840"/>
              <a:gd name="csY8" fmla="*/ 18288 h 18288"/>
              <a:gd name="csX9" fmla="*/ 1448410 w 3291840"/>
              <a:gd name="csY9" fmla="*/ 18288 h 18288"/>
              <a:gd name="csX10" fmla="*/ 822960 w 3291840"/>
              <a:gd name="csY10" fmla="*/ 18288 h 18288"/>
              <a:gd name="csX11" fmla="*/ 0 w 3291840"/>
              <a:gd name="csY11" fmla="*/ 18288 h 18288"/>
              <a:gd name="csX12" fmla="*/ 0 w 3291840"/>
              <a:gd name="csY12"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E49A3E-CFAF-8DD4-9E3A-0C161A155137}"/>
              </a:ext>
            </a:extLst>
          </p:cNvPr>
          <p:cNvSpPr>
            <a:spLocks noGrp="1"/>
          </p:cNvSpPr>
          <p:nvPr>
            <p:ph type="ctrTitle"/>
          </p:nvPr>
        </p:nvSpPr>
        <p:spPr>
          <a:xfrm>
            <a:off x="640080" y="4419600"/>
            <a:ext cx="10908792" cy="1203960"/>
          </a:xfrm>
        </p:spPr>
        <p:txBody>
          <a:bodyPr anchor="ctr">
            <a:normAutofit/>
          </a:bodyPr>
          <a:lstStyle/>
          <a:p>
            <a:r>
              <a:rPr lang="en-US" sz="6600"/>
              <a:t>Mission to Mars</a:t>
            </a:r>
          </a:p>
        </p:txBody>
      </p:sp>
      <p:sp>
        <p:nvSpPr>
          <p:cNvPr id="3" name="Subtitle 2">
            <a:extLst>
              <a:ext uri="{FF2B5EF4-FFF2-40B4-BE49-F238E27FC236}">
                <a16:creationId xmlns:a16="http://schemas.microsoft.com/office/drawing/2014/main" id="{9BD66E44-084B-A590-2598-A2E33E47CE43}"/>
              </a:ext>
            </a:extLst>
          </p:cNvPr>
          <p:cNvSpPr>
            <a:spLocks noGrp="1"/>
          </p:cNvSpPr>
          <p:nvPr>
            <p:ph type="subTitle" idx="1"/>
          </p:nvPr>
        </p:nvSpPr>
        <p:spPr>
          <a:xfrm>
            <a:off x="640080" y="5669280"/>
            <a:ext cx="10908792" cy="548640"/>
          </a:xfrm>
        </p:spPr>
        <p:txBody>
          <a:bodyPr anchor="ctr">
            <a:normAutofit/>
          </a:bodyPr>
          <a:lstStyle/>
          <a:p>
            <a:r>
              <a:rPr lang="en-US"/>
              <a:t>Build Your Own Robotic Rover</a:t>
            </a:r>
          </a:p>
        </p:txBody>
      </p:sp>
      <p:sp>
        <p:nvSpPr>
          <p:cNvPr id="4" name="Footer Placeholder 3">
            <a:extLst>
              <a:ext uri="{FF2B5EF4-FFF2-40B4-BE49-F238E27FC236}">
                <a16:creationId xmlns:a16="http://schemas.microsoft.com/office/drawing/2014/main" id="{36B5D968-1B44-E6B1-12DF-38AF7C4ABC59}"/>
              </a:ext>
            </a:extLst>
          </p:cNvPr>
          <p:cNvSpPr>
            <a:spLocks noGrp="1"/>
          </p:cNvSpPr>
          <p:nvPr>
            <p:ph type="ftr" sz="quarter" idx="11"/>
          </p:nvPr>
        </p:nvSpPr>
        <p:spPr>
          <a:xfrm>
            <a:off x="640081" y="6364514"/>
            <a:ext cx="10716440" cy="365125"/>
          </a:xfrm>
        </p:spPr>
        <p:txBody>
          <a:bodyPr/>
          <a:lstStyle/>
          <a:p>
            <a:r>
              <a:rPr lang="en-US" b="1" dirty="0"/>
              <a:t>Licensing Notice: </a:t>
            </a:r>
            <a:r>
              <a:rPr lang="en-US" dirty="0"/>
              <a:t>This curriculum is free for non-commercial educational use. Any paid program using this material requires a commercial license. </a:t>
            </a:r>
          </a:p>
          <a:p>
            <a:r>
              <a:rPr lang="en-US" dirty="0"/>
              <a:t>Contact: </a:t>
            </a:r>
            <a:r>
              <a:rPr lang="en-US" dirty="0" err="1"/>
              <a:t>contact@arunabraham.us</a:t>
            </a:r>
            <a:endParaRPr lang="en-US" dirty="0"/>
          </a:p>
        </p:txBody>
      </p:sp>
    </p:spTree>
    <p:extLst>
      <p:ext uri="{BB962C8B-B14F-4D97-AF65-F5344CB8AC3E}">
        <p14:creationId xmlns:p14="http://schemas.microsoft.com/office/powerpoint/2010/main" val="3655473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93" name="Rectangle 309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575C09-2481-0377-C5EE-5E2EA5754DE1}"/>
              </a:ext>
            </a:extLst>
          </p:cNvPr>
          <p:cNvSpPr>
            <a:spLocks noGrp="1"/>
          </p:cNvSpPr>
          <p:nvPr>
            <p:ph type="title"/>
          </p:nvPr>
        </p:nvSpPr>
        <p:spPr>
          <a:xfrm>
            <a:off x="630936" y="639520"/>
            <a:ext cx="3429000" cy="1719072"/>
          </a:xfrm>
        </p:spPr>
        <p:txBody>
          <a:bodyPr anchor="b">
            <a:normAutofit/>
          </a:bodyPr>
          <a:lstStyle/>
          <a:p>
            <a:r>
              <a:rPr lang="en-US" sz="5400" b="1"/>
              <a:t>Sojourner (1997)</a:t>
            </a:r>
            <a:endParaRPr lang="en-US" sz="5400"/>
          </a:p>
        </p:txBody>
      </p:sp>
      <p:sp>
        <p:nvSpPr>
          <p:cNvPr id="3095"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8F401B-63ED-F440-FB7B-D86B92C501C0}"/>
              </a:ext>
            </a:extLst>
          </p:cNvPr>
          <p:cNvSpPr>
            <a:spLocks noGrp="1"/>
          </p:cNvSpPr>
          <p:nvPr>
            <p:ph idx="1"/>
          </p:nvPr>
        </p:nvSpPr>
        <p:spPr>
          <a:xfrm>
            <a:off x="630936" y="2807208"/>
            <a:ext cx="3429000" cy="3410712"/>
          </a:xfrm>
        </p:spPr>
        <p:txBody>
          <a:bodyPr anchor="t">
            <a:normAutofit/>
          </a:bodyPr>
          <a:lstStyle/>
          <a:p>
            <a:r>
              <a:rPr lang="en-US" sz="2200"/>
              <a:t>First Mars rover (Part of Pathfinder Mission)</a:t>
            </a:r>
          </a:p>
          <a:p>
            <a:r>
              <a:rPr lang="en-US" sz="2200"/>
              <a:t>Size: Small (Microwave-sized)</a:t>
            </a:r>
          </a:p>
          <a:p>
            <a:r>
              <a:rPr lang="en-US" sz="2200"/>
              <a:t>Mission: Mobility &amp; Science Experiments</a:t>
            </a:r>
          </a:p>
          <a:p>
            <a:r>
              <a:rPr lang="en-US" sz="2200"/>
              <a:t>Fun Fact: Designed for 7 days, lasted 83 days</a:t>
            </a:r>
          </a:p>
          <a:p>
            <a:endParaRPr lang="en-US" sz="2200"/>
          </a:p>
        </p:txBody>
      </p:sp>
      <p:pic>
        <p:nvPicPr>
          <p:cNvPr id="3076" name="Picture 4" descr="Sojourner Rover Cost 2025 | levitan.com">
            <a:extLst>
              <a:ext uri="{FF2B5EF4-FFF2-40B4-BE49-F238E27FC236}">
                <a16:creationId xmlns:a16="http://schemas.microsoft.com/office/drawing/2014/main" id="{2432546E-CE4E-8BB1-83BA-899B4913F5E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654296" y="696277"/>
            <a:ext cx="6903720" cy="5465445"/>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5A71B9FD-2519-9D99-4287-D812B6A8AA45}"/>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42380090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E35685-446F-8B13-9BF9-A2C47F87AEB2}"/>
              </a:ext>
            </a:extLst>
          </p:cNvPr>
          <p:cNvSpPr>
            <a:spLocks noGrp="1"/>
          </p:cNvSpPr>
          <p:nvPr>
            <p:ph type="title"/>
          </p:nvPr>
        </p:nvSpPr>
        <p:spPr>
          <a:xfrm>
            <a:off x="630936" y="639520"/>
            <a:ext cx="3429000" cy="1719072"/>
          </a:xfrm>
        </p:spPr>
        <p:txBody>
          <a:bodyPr anchor="b">
            <a:normAutofit/>
          </a:bodyPr>
          <a:lstStyle/>
          <a:p>
            <a:r>
              <a:rPr lang="en-US" sz="4600" b="1"/>
              <a:t>Spirit (2004–2010)</a:t>
            </a:r>
            <a:endParaRPr lang="en-US" sz="4600"/>
          </a:p>
        </p:txBody>
      </p:sp>
      <p:sp>
        <p:nvSpPr>
          <p:cNvPr id="410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11FBF6-A360-0538-5A5A-69F0FAFAEEB1}"/>
              </a:ext>
            </a:extLst>
          </p:cNvPr>
          <p:cNvSpPr>
            <a:spLocks noGrp="1"/>
          </p:cNvSpPr>
          <p:nvPr>
            <p:ph idx="1"/>
          </p:nvPr>
        </p:nvSpPr>
        <p:spPr>
          <a:xfrm>
            <a:off x="630936" y="2807208"/>
            <a:ext cx="3429000" cy="3410712"/>
          </a:xfrm>
        </p:spPr>
        <p:txBody>
          <a:bodyPr anchor="t">
            <a:normAutofit/>
          </a:bodyPr>
          <a:lstStyle/>
          <a:p>
            <a:r>
              <a:rPr lang="en-US" sz="2200"/>
              <a:t>Twin of Opportunity</a:t>
            </a:r>
          </a:p>
          <a:p>
            <a:r>
              <a:rPr lang="en-US" sz="2200"/>
              <a:t>Explored Gusev Crater</a:t>
            </a:r>
          </a:p>
          <a:p>
            <a:r>
              <a:rPr lang="en-US" sz="2200"/>
              <a:t>Got stuck but continued stationary science</a:t>
            </a:r>
          </a:p>
          <a:p>
            <a:r>
              <a:rPr lang="en-US" sz="2200"/>
              <a:t>Discovered water evidence</a:t>
            </a:r>
          </a:p>
        </p:txBody>
      </p:sp>
      <p:pic>
        <p:nvPicPr>
          <p:cNvPr id="4098" name="Picture 2" descr="Spirit">
            <a:extLst>
              <a:ext uri="{FF2B5EF4-FFF2-40B4-BE49-F238E27FC236}">
                <a16:creationId xmlns:a16="http://schemas.microsoft.com/office/drawing/2014/main" id="{C9D07B72-5817-D00E-ADEF-EC6C7C182AC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654296" y="840105"/>
            <a:ext cx="6903720" cy="5177790"/>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2358D413-42FF-0009-2050-EB944F8C04D1}"/>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1110590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1" name="Rectangle 513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D808BD-602E-BBDD-7A60-8277B773EEFD}"/>
              </a:ext>
            </a:extLst>
          </p:cNvPr>
          <p:cNvSpPr>
            <a:spLocks noGrp="1"/>
          </p:cNvSpPr>
          <p:nvPr>
            <p:ph type="title"/>
          </p:nvPr>
        </p:nvSpPr>
        <p:spPr>
          <a:xfrm>
            <a:off x="630936" y="639520"/>
            <a:ext cx="3429000" cy="1719072"/>
          </a:xfrm>
        </p:spPr>
        <p:txBody>
          <a:bodyPr anchor="b">
            <a:normAutofit/>
          </a:bodyPr>
          <a:lstStyle/>
          <a:p>
            <a:r>
              <a:rPr lang="en-US" sz="4600" b="1"/>
              <a:t>Opportunity (2004–2018)</a:t>
            </a:r>
            <a:endParaRPr lang="en-US" sz="4600"/>
          </a:p>
        </p:txBody>
      </p:sp>
      <p:sp>
        <p:nvSpPr>
          <p:cNvPr id="5132"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90D0C46-6FA6-96AB-9155-5E9D41469EEA}"/>
              </a:ext>
            </a:extLst>
          </p:cNvPr>
          <p:cNvSpPr>
            <a:spLocks noGrp="1"/>
          </p:cNvSpPr>
          <p:nvPr>
            <p:ph idx="1"/>
          </p:nvPr>
        </p:nvSpPr>
        <p:spPr>
          <a:xfrm>
            <a:off x="630936" y="2807208"/>
            <a:ext cx="3429000" cy="3410712"/>
          </a:xfrm>
        </p:spPr>
        <p:txBody>
          <a:bodyPr anchor="t">
            <a:normAutofit/>
          </a:bodyPr>
          <a:lstStyle/>
          <a:p>
            <a:r>
              <a:rPr lang="en-US" sz="2200"/>
              <a:t>Nickname: "Oppy"</a:t>
            </a:r>
          </a:p>
          <a:p>
            <a:r>
              <a:rPr lang="en-US" sz="2200"/>
              <a:t>Lasted nearly 15 years (planned for 90 days)</a:t>
            </a:r>
          </a:p>
          <a:p>
            <a:r>
              <a:rPr lang="en-US" sz="2200"/>
              <a:t>Traveled 28 miles</a:t>
            </a:r>
          </a:p>
          <a:p>
            <a:r>
              <a:rPr lang="en-US" sz="2200"/>
              <a:t>Found signs of ancient water</a:t>
            </a:r>
          </a:p>
          <a:p>
            <a:endParaRPr lang="en-US" sz="2200"/>
          </a:p>
        </p:txBody>
      </p:sp>
      <p:pic>
        <p:nvPicPr>
          <p:cNvPr id="5122" name="Picture 2" descr="artist&amp;#039;s illustration of Opportunity rover on the surface of Mars. ">
            <a:extLst>
              <a:ext uri="{FF2B5EF4-FFF2-40B4-BE49-F238E27FC236}">
                <a16:creationId xmlns:a16="http://schemas.microsoft.com/office/drawing/2014/main" id="{459D7DEE-FB71-64EB-DDBC-69996307891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654296" y="1487329"/>
            <a:ext cx="6903720" cy="3883342"/>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1E6DFCB9-F793-F61F-C360-E5F7A614AD56}"/>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2471844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F967FD-9833-140B-C8C9-233688F5FE09}"/>
              </a:ext>
            </a:extLst>
          </p:cNvPr>
          <p:cNvSpPr>
            <a:spLocks noGrp="1"/>
          </p:cNvSpPr>
          <p:nvPr>
            <p:ph type="title"/>
          </p:nvPr>
        </p:nvSpPr>
        <p:spPr>
          <a:xfrm>
            <a:off x="630936" y="639520"/>
            <a:ext cx="3429000" cy="1719072"/>
          </a:xfrm>
        </p:spPr>
        <p:txBody>
          <a:bodyPr anchor="b">
            <a:normAutofit/>
          </a:bodyPr>
          <a:lstStyle/>
          <a:p>
            <a:r>
              <a:rPr lang="en-US" sz="3800" b="1"/>
              <a:t>Curiosity (2012–Present)</a:t>
            </a:r>
            <a:endParaRPr lang="en-US" sz="3800"/>
          </a:p>
        </p:txBody>
      </p:sp>
      <p:sp>
        <p:nvSpPr>
          <p:cNvPr id="615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D417ACD-2F64-3BC6-824D-CF086AABA895}"/>
              </a:ext>
            </a:extLst>
          </p:cNvPr>
          <p:cNvSpPr>
            <a:spLocks noGrp="1"/>
          </p:cNvSpPr>
          <p:nvPr>
            <p:ph idx="1"/>
          </p:nvPr>
        </p:nvSpPr>
        <p:spPr>
          <a:xfrm>
            <a:off x="630936" y="2807208"/>
            <a:ext cx="3429000" cy="3410712"/>
          </a:xfrm>
        </p:spPr>
        <p:txBody>
          <a:bodyPr anchor="t">
            <a:normAutofit/>
          </a:bodyPr>
          <a:lstStyle/>
          <a:p>
            <a:r>
              <a:rPr lang="en-US" sz="2200"/>
              <a:t>Nuclear-powered</a:t>
            </a:r>
          </a:p>
          <a:p>
            <a:r>
              <a:rPr lang="en-US" sz="2200"/>
              <a:t>Exploring Gale Crater</a:t>
            </a:r>
          </a:p>
          <a:p>
            <a:r>
              <a:rPr lang="en-US" sz="2200"/>
              <a:t>Studied Mars climate and organic molecules</a:t>
            </a:r>
          </a:p>
          <a:p>
            <a:r>
              <a:rPr lang="en-US" sz="2200"/>
              <a:t>Famous for its selfies</a:t>
            </a:r>
          </a:p>
        </p:txBody>
      </p:sp>
      <p:pic>
        <p:nvPicPr>
          <p:cNvPr id="6146" name="Picture 2" descr="Curiosity Rover">
            <a:extLst>
              <a:ext uri="{FF2B5EF4-FFF2-40B4-BE49-F238E27FC236}">
                <a16:creationId xmlns:a16="http://schemas.microsoft.com/office/drawing/2014/main" id="{9E8DB235-809A-CB9E-2471-9CCE8ED0647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654296" y="1487329"/>
            <a:ext cx="6903720" cy="3883342"/>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F77C0EDB-63A5-8198-1D3F-92B9C769B929}"/>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20508973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5" name="Rectangle 717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C5B585-4F68-FB59-A1C4-56CDBAEE279A}"/>
              </a:ext>
            </a:extLst>
          </p:cNvPr>
          <p:cNvSpPr>
            <a:spLocks noGrp="1"/>
          </p:cNvSpPr>
          <p:nvPr>
            <p:ph type="title"/>
          </p:nvPr>
        </p:nvSpPr>
        <p:spPr>
          <a:xfrm>
            <a:off x="630936" y="639520"/>
            <a:ext cx="3429000" cy="1719072"/>
          </a:xfrm>
        </p:spPr>
        <p:txBody>
          <a:bodyPr anchor="b">
            <a:normAutofit/>
          </a:bodyPr>
          <a:lstStyle/>
          <a:p>
            <a:r>
              <a:rPr lang="en-US" sz="3800" b="1"/>
              <a:t>Perseverance (2021–Present)</a:t>
            </a:r>
            <a:endParaRPr lang="en-US" sz="3800"/>
          </a:p>
        </p:txBody>
      </p:sp>
      <p:sp>
        <p:nvSpPr>
          <p:cNvPr id="7177"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4828511-F2F8-3E65-4046-5CB2BB6588AB}"/>
              </a:ext>
            </a:extLst>
          </p:cNvPr>
          <p:cNvSpPr>
            <a:spLocks noGrp="1"/>
          </p:cNvSpPr>
          <p:nvPr>
            <p:ph idx="1"/>
          </p:nvPr>
        </p:nvSpPr>
        <p:spPr>
          <a:xfrm>
            <a:off x="630936" y="2807208"/>
            <a:ext cx="3429000" cy="3410712"/>
          </a:xfrm>
        </p:spPr>
        <p:txBody>
          <a:bodyPr anchor="t">
            <a:normAutofit/>
          </a:bodyPr>
          <a:lstStyle/>
          <a:p>
            <a:r>
              <a:rPr lang="en-US" sz="2200"/>
              <a:t>Searching for ancient life</a:t>
            </a:r>
          </a:p>
          <a:p>
            <a:r>
              <a:rPr lang="en-US" sz="2200"/>
              <a:t>Landed in Jezero Crater</a:t>
            </a:r>
          </a:p>
          <a:p>
            <a:r>
              <a:rPr lang="en-US" sz="2200"/>
              <a:t>Experiments: Oxygen Production</a:t>
            </a:r>
          </a:p>
          <a:p>
            <a:r>
              <a:rPr lang="en-US" sz="2200"/>
              <a:t>Rover buddy: Ingenuity helicopter</a:t>
            </a:r>
          </a:p>
          <a:p>
            <a:endParaRPr lang="en-US" sz="2200"/>
          </a:p>
        </p:txBody>
      </p:sp>
      <p:pic>
        <p:nvPicPr>
          <p:cNvPr id="7170" name="Picture 2" descr="NASA has launched its Perseverance Mars rover and Ingenuity helicopter |  New Scientist">
            <a:extLst>
              <a:ext uri="{FF2B5EF4-FFF2-40B4-BE49-F238E27FC236}">
                <a16:creationId xmlns:a16="http://schemas.microsoft.com/office/drawing/2014/main" id="{AB1EEF65-A680-75DC-2549-919BDBE2662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17236" y="640080"/>
            <a:ext cx="5577840" cy="5577840"/>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00D92C3E-4A16-D939-5083-3EBF9E5D4398}"/>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8536195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9" name="Rectangle 819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19D65F-E0D0-C290-93FF-A6E03B9560C4}"/>
              </a:ext>
            </a:extLst>
          </p:cNvPr>
          <p:cNvSpPr>
            <a:spLocks noGrp="1"/>
          </p:cNvSpPr>
          <p:nvPr>
            <p:ph type="title"/>
          </p:nvPr>
        </p:nvSpPr>
        <p:spPr>
          <a:xfrm>
            <a:off x="630936" y="639520"/>
            <a:ext cx="3429000" cy="1719072"/>
          </a:xfrm>
        </p:spPr>
        <p:txBody>
          <a:bodyPr anchor="b">
            <a:normAutofit/>
          </a:bodyPr>
          <a:lstStyle/>
          <a:p>
            <a:r>
              <a:rPr lang="en-US" sz="3800" b="1"/>
              <a:t>Ingenuity Helicopter (2021–Present)</a:t>
            </a:r>
            <a:endParaRPr lang="en-US" sz="3800"/>
          </a:p>
        </p:txBody>
      </p:sp>
      <p:sp>
        <p:nvSpPr>
          <p:cNvPr id="820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2A0561E-5A91-01C3-BA4D-A241AEB6014D}"/>
              </a:ext>
            </a:extLst>
          </p:cNvPr>
          <p:cNvSpPr>
            <a:spLocks noGrp="1"/>
          </p:cNvSpPr>
          <p:nvPr>
            <p:ph idx="1"/>
          </p:nvPr>
        </p:nvSpPr>
        <p:spPr>
          <a:xfrm>
            <a:off x="630936" y="2807208"/>
            <a:ext cx="3429000" cy="3410712"/>
          </a:xfrm>
        </p:spPr>
        <p:txBody>
          <a:bodyPr anchor="t">
            <a:normAutofit/>
          </a:bodyPr>
          <a:lstStyle/>
          <a:p>
            <a:r>
              <a:rPr lang="en-US" sz="2200"/>
              <a:t>First powered flight on another planet</a:t>
            </a:r>
          </a:p>
          <a:p>
            <a:r>
              <a:rPr lang="en-US" sz="2200"/>
              <a:t>Tiny drone</a:t>
            </a:r>
          </a:p>
          <a:p>
            <a:r>
              <a:rPr lang="en-US" sz="2200"/>
              <a:t>Successful flights far beyond original plan</a:t>
            </a:r>
          </a:p>
          <a:p>
            <a:endParaRPr lang="en-US" sz="2200"/>
          </a:p>
        </p:txBody>
      </p:sp>
      <p:pic>
        <p:nvPicPr>
          <p:cNvPr id="8194" name="Picture 2" descr="Legacy of NASA’s Ingenuity Mars Helicopter">
            <a:extLst>
              <a:ext uri="{FF2B5EF4-FFF2-40B4-BE49-F238E27FC236}">
                <a16:creationId xmlns:a16="http://schemas.microsoft.com/office/drawing/2014/main" id="{DC0316A3-7D3A-0EA9-9D14-132F5D01310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654296" y="1124883"/>
            <a:ext cx="6903720" cy="4608233"/>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5843DE5B-0AF4-B9DE-75FC-F9161724A688}"/>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1265901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67" name="Rectangle 1026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B9844A-25EF-8815-E63D-C7391350805A}"/>
              </a:ext>
            </a:extLst>
          </p:cNvPr>
          <p:cNvSpPr>
            <a:spLocks noGrp="1"/>
          </p:cNvSpPr>
          <p:nvPr>
            <p:ph type="title"/>
          </p:nvPr>
        </p:nvSpPr>
        <p:spPr>
          <a:xfrm>
            <a:off x="630936" y="639520"/>
            <a:ext cx="3429000" cy="1719072"/>
          </a:xfrm>
        </p:spPr>
        <p:txBody>
          <a:bodyPr anchor="b">
            <a:normAutofit/>
          </a:bodyPr>
          <a:lstStyle/>
          <a:p>
            <a:r>
              <a:rPr lang="en-US" sz="3800" b="1"/>
              <a:t>Zhurong (2021–Present)</a:t>
            </a:r>
            <a:endParaRPr lang="en-US" sz="3800"/>
          </a:p>
        </p:txBody>
      </p:sp>
      <p:sp>
        <p:nvSpPr>
          <p:cNvPr id="10269"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8AC6C41-4846-1B84-2292-5A04CB81B86D}"/>
              </a:ext>
            </a:extLst>
          </p:cNvPr>
          <p:cNvSpPr>
            <a:spLocks noGrp="1"/>
          </p:cNvSpPr>
          <p:nvPr>
            <p:ph idx="1"/>
          </p:nvPr>
        </p:nvSpPr>
        <p:spPr>
          <a:xfrm>
            <a:off x="630936" y="2807208"/>
            <a:ext cx="3429000" cy="3410712"/>
          </a:xfrm>
        </p:spPr>
        <p:txBody>
          <a:bodyPr anchor="t">
            <a:normAutofit/>
          </a:bodyPr>
          <a:lstStyle/>
          <a:p>
            <a:r>
              <a:rPr lang="en-US" sz="1700"/>
              <a:t>China's first successful Mars rover (Tianwen-1 Mission)</a:t>
            </a:r>
          </a:p>
          <a:p>
            <a:r>
              <a:rPr lang="en-US" sz="1700"/>
              <a:t>Landed in Utopia Planitia</a:t>
            </a:r>
          </a:p>
          <a:p>
            <a:r>
              <a:rPr lang="en-US" sz="1700"/>
              <a:t>Solar-powered, about 530 pounds</a:t>
            </a:r>
          </a:p>
          <a:p>
            <a:r>
              <a:rPr lang="en-US" sz="1700"/>
              <a:t>Mission: Study soil, climate, magnetic fields, and underground water-ice</a:t>
            </a:r>
          </a:p>
          <a:p>
            <a:r>
              <a:rPr lang="en-US" sz="1700"/>
              <a:t>Entered hibernation after dust storms; current status: inactive</a:t>
            </a:r>
          </a:p>
        </p:txBody>
      </p:sp>
      <p:pic>
        <p:nvPicPr>
          <p:cNvPr id="1026" name="Picture 2" descr="China National Space Administration Rover selfie">
            <a:extLst>
              <a:ext uri="{FF2B5EF4-FFF2-40B4-BE49-F238E27FC236}">
                <a16:creationId xmlns:a16="http://schemas.microsoft.com/office/drawing/2014/main" id="{B16F8A9C-94F6-44BF-C255-3C3075207C1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654296" y="1487329"/>
            <a:ext cx="6903720" cy="3883342"/>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E3D6C1C8-85C3-0C8C-4F00-EF766F2A667B}"/>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4206738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3" name="Rectangle 1127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663521-10E7-0D80-6375-C5F87AAB1DC2}"/>
              </a:ext>
            </a:extLst>
          </p:cNvPr>
          <p:cNvSpPr>
            <a:spLocks noGrp="1"/>
          </p:cNvSpPr>
          <p:nvPr>
            <p:ph type="title"/>
          </p:nvPr>
        </p:nvSpPr>
        <p:spPr>
          <a:xfrm>
            <a:off x="630936" y="639520"/>
            <a:ext cx="3429000" cy="1719072"/>
          </a:xfrm>
        </p:spPr>
        <p:txBody>
          <a:bodyPr anchor="b">
            <a:normAutofit/>
          </a:bodyPr>
          <a:lstStyle/>
          <a:p>
            <a:r>
              <a:rPr lang="en-US" sz="3800"/>
              <a:t>Other Mars Rover Attempts</a:t>
            </a:r>
          </a:p>
        </p:txBody>
      </p:sp>
      <p:sp>
        <p:nvSpPr>
          <p:cNvPr id="1127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2A3B618-3FC0-6745-1158-C5F6C0A2A6DC}"/>
              </a:ext>
            </a:extLst>
          </p:cNvPr>
          <p:cNvSpPr>
            <a:spLocks noGrp="1"/>
          </p:cNvSpPr>
          <p:nvPr>
            <p:ph idx="1"/>
          </p:nvPr>
        </p:nvSpPr>
        <p:spPr>
          <a:xfrm>
            <a:off x="630935" y="2807208"/>
            <a:ext cx="3851124" cy="3923376"/>
          </a:xfrm>
        </p:spPr>
        <p:txBody>
          <a:bodyPr anchor="t">
            <a:normAutofit/>
          </a:bodyPr>
          <a:lstStyle/>
          <a:p>
            <a:pPr>
              <a:spcBef>
                <a:spcPts val="0"/>
              </a:spcBef>
              <a:spcAft>
                <a:spcPts val="600"/>
              </a:spcAft>
            </a:pPr>
            <a:r>
              <a:rPr lang="en-US" sz="1600" b="1"/>
              <a:t>Soviet Union:</a:t>
            </a:r>
            <a:endParaRPr lang="en-US" sz="1600"/>
          </a:p>
          <a:p>
            <a:pPr lvl="1">
              <a:spcBef>
                <a:spcPts val="0"/>
              </a:spcBef>
              <a:spcAft>
                <a:spcPts val="600"/>
              </a:spcAft>
            </a:pPr>
            <a:r>
              <a:rPr lang="en-US" sz="1600" b="1"/>
              <a:t>Mars 2 </a:t>
            </a:r>
            <a:r>
              <a:rPr lang="en-US" sz="1600"/>
              <a:t>(1971): First spacecraft to reach Mars, but crash landed.</a:t>
            </a:r>
          </a:p>
          <a:p>
            <a:pPr lvl="1">
              <a:spcBef>
                <a:spcPts val="0"/>
              </a:spcBef>
              <a:spcAft>
                <a:spcPts val="600"/>
              </a:spcAft>
            </a:pPr>
            <a:r>
              <a:rPr lang="en-US" sz="1600" b="1"/>
              <a:t>Mars 3</a:t>
            </a:r>
            <a:r>
              <a:rPr lang="en-US" sz="1600"/>
              <a:t> (1971)</a:t>
            </a:r>
            <a:r>
              <a:rPr lang="en-US" sz="1600" b="1"/>
              <a:t>:</a:t>
            </a:r>
            <a:r>
              <a:rPr lang="en-US" sz="1600"/>
              <a:t> Successfully landed, but lost contact after 2000s.</a:t>
            </a:r>
          </a:p>
          <a:p>
            <a:pPr marL="457200" lvl="1" indent="0">
              <a:spcBef>
                <a:spcPts val="0"/>
              </a:spcBef>
              <a:spcAft>
                <a:spcPts val="600"/>
              </a:spcAft>
              <a:buNone/>
            </a:pPr>
            <a:endParaRPr lang="en-US" sz="900"/>
          </a:p>
          <a:p>
            <a:pPr>
              <a:spcBef>
                <a:spcPts val="0"/>
              </a:spcBef>
              <a:spcAft>
                <a:spcPts val="600"/>
              </a:spcAft>
            </a:pPr>
            <a:r>
              <a:rPr lang="en-US" sz="1600" b="1"/>
              <a:t>Europe (ESA):</a:t>
            </a:r>
            <a:endParaRPr lang="en-US" sz="1600"/>
          </a:p>
          <a:p>
            <a:pPr lvl="1">
              <a:spcBef>
                <a:spcPts val="0"/>
              </a:spcBef>
              <a:spcAft>
                <a:spcPts val="600"/>
              </a:spcAft>
            </a:pPr>
            <a:r>
              <a:rPr lang="en-US" sz="1600" b="1"/>
              <a:t>Beagle 2 </a:t>
            </a:r>
            <a:r>
              <a:rPr lang="en-US" sz="1600"/>
              <a:t>(2003)</a:t>
            </a:r>
            <a:r>
              <a:rPr lang="en-US" sz="1600" b="1"/>
              <a:t>:</a:t>
            </a:r>
            <a:r>
              <a:rPr lang="en-US" sz="1600"/>
              <a:t> Designed to land and explore but failed to fully deploy after landing.</a:t>
            </a:r>
          </a:p>
          <a:p>
            <a:pPr marL="457200" lvl="1" indent="0">
              <a:spcBef>
                <a:spcPts val="0"/>
              </a:spcBef>
              <a:spcAft>
                <a:spcPts val="600"/>
              </a:spcAft>
              <a:buNone/>
            </a:pPr>
            <a:endParaRPr lang="en-US" sz="1000"/>
          </a:p>
          <a:p>
            <a:pPr>
              <a:spcBef>
                <a:spcPts val="0"/>
              </a:spcBef>
              <a:spcAft>
                <a:spcPts val="600"/>
              </a:spcAft>
            </a:pPr>
            <a:r>
              <a:rPr lang="en-US" sz="1600" b="1"/>
              <a:t>Future Mission:</a:t>
            </a:r>
            <a:endParaRPr lang="en-US" sz="1600"/>
          </a:p>
          <a:p>
            <a:pPr lvl="1">
              <a:spcBef>
                <a:spcPts val="0"/>
              </a:spcBef>
              <a:spcAft>
                <a:spcPts val="600"/>
              </a:spcAft>
            </a:pPr>
            <a:r>
              <a:rPr lang="en-US" sz="1600" b="1"/>
              <a:t>ExoMars</a:t>
            </a:r>
            <a:r>
              <a:rPr lang="en-US" sz="1600"/>
              <a:t>: Planned by ESA; launch expected in the late 2020s.</a:t>
            </a:r>
          </a:p>
          <a:p>
            <a:pPr marL="0" indent="0">
              <a:buNone/>
            </a:pPr>
            <a:endParaRPr lang="en-US" sz="1600"/>
          </a:p>
        </p:txBody>
      </p:sp>
      <p:pic>
        <p:nvPicPr>
          <p:cNvPr id="11268" name="Picture 4" descr="European Mars rover named after DNA discoverer Rosalind Franklin | New  Scientist">
            <a:extLst>
              <a:ext uri="{FF2B5EF4-FFF2-40B4-BE49-F238E27FC236}">
                <a16:creationId xmlns:a16="http://schemas.microsoft.com/office/drawing/2014/main" id="{9930793A-64F2-5D05-AD46-F1DDE38AF6A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926446" y="1306543"/>
            <a:ext cx="6631570" cy="4426573"/>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7A885554-8454-A9DD-D04C-9186D04EB26A}"/>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13299406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6E5981-8C49-C9DB-0ECF-F6BF99EE0657}"/>
              </a:ext>
            </a:extLst>
          </p:cNvPr>
          <p:cNvSpPr>
            <a:spLocks noGrp="1"/>
          </p:cNvSpPr>
          <p:nvPr>
            <p:ph type="title"/>
          </p:nvPr>
        </p:nvSpPr>
        <p:spPr>
          <a:xfrm>
            <a:off x="838200" y="365125"/>
            <a:ext cx="10515600" cy="1325563"/>
          </a:xfrm>
        </p:spPr>
        <p:txBody>
          <a:bodyPr>
            <a:normAutofit/>
          </a:bodyPr>
          <a:lstStyle/>
          <a:p>
            <a:r>
              <a:rPr lang="en-US" sz="5400" b="1"/>
              <a:t>Brainstorm</a:t>
            </a:r>
            <a:endParaRPr lang="en-US"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sX0" fmla="*/ 0 w 10853928"/>
              <a:gd name="csY0" fmla="*/ 0 h 18288"/>
              <a:gd name="csX1" fmla="*/ 461292 w 10853928"/>
              <a:gd name="csY1" fmla="*/ 0 h 18288"/>
              <a:gd name="csX2" fmla="*/ 1139662 w 10853928"/>
              <a:gd name="csY2" fmla="*/ 0 h 18288"/>
              <a:gd name="csX3" fmla="*/ 1926572 w 10853928"/>
              <a:gd name="csY3" fmla="*/ 0 h 18288"/>
              <a:gd name="csX4" fmla="*/ 2279325 w 10853928"/>
              <a:gd name="csY4" fmla="*/ 0 h 18288"/>
              <a:gd name="csX5" fmla="*/ 2632078 w 10853928"/>
              <a:gd name="csY5" fmla="*/ 0 h 18288"/>
              <a:gd name="csX6" fmla="*/ 3527527 w 10853928"/>
              <a:gd name="csY6" fmla="*/ 0 h 18288"/>
              <a:gd name="csX7" fmla="*/ 4205897 w 10853928"/>
              <a:gd name="csY7" fmla="*/ 0 h 18288"/>
              <a:gd name="csX8" fmla="*/ 4558650 w 10853928"/>
              <a:gd name="csY8" fmla="*/ 0 h 18288"/>
              <a:gd name="csX9" fmla="*/ 5237020 w 10853928"/>
              <a:gd name="csY9" fmla="*/ 0 h 18288"/>
              <a:gd name="csX10" fmla="*/ 6132469 w 10853928"/>
              <a:gd name="csY10" fmla="*/ 0 h 18288"/>
              <a:gd name="csX11" fmla="*/ 6702301 w 10853928"/>
              <a:gd name="csY11" fmla="*/ 0 h 18288"/>
              <a:gd name="csX12" fmla="*/ 7272132 w 10853928"/>
              <a:gd name="csY12" fmla="*/ 0 h 18288"/>
              <a:gd name="csX13" fmla="*/ 7950502 w 10853928"/>
              <a:gd name="csY13" fmla="*/ 0 h 18288"/>
              <a:gd name="csX14" fmla="*/ 8737412 w 10853928"/>
              <a:gd name="csY14" fmla="*/ 0 h 18288"/>
              <a:gd name="csX15" fmla="*/ 9524322 w 10853928"/>
              <a:gd name="csY15" fmla="*/ 0 h 18288"/>
              <a:gd name="csX16" fmla="*/ 10853928 w 10853928"/>
              <a:gd name="csY16" fmla="*/ 0 h 18288"/>
              <a:gd name="csX17" fmla="*/ 10853928 w 10853928"/>
              <a:gd name="csY17" fmla="*/ 18288 h 18288"/>
              <a:gd name="csX18" fmla="*/ 10392636 w 10853928"/>
              <a:gd name="csY18" fmla="*/ 18288 h 18288"/>
              <a:gd name="csX19" fmla="*/ 9497187 w 10853928"/>
              <a:gd name="csY19" fmla="*/ 18288 h 18288"/>
              <a:gd name="csX20" fmla="*/ 8818817 w 10853928"/>
              <a:gd name="csY20" fmla="*/ 18288 h 18288"/>
              <a:gd name="csX21" fmla="*/ 8466064 w 10853928"/>
              <a:gd name="csY21" fmla="*/ 18288 h 18288"/>
              <a:gd name="csX22" fmla="*/ 7787693 w 10853928"/>
              <a:gd name="csY22" fmla="*/ 18288 h 18288"/>
              <a:gd name="csX23" fmla="*/ 7217862 w 10853928"/>
              <a:gd name="csY23" fmla="*/ 18288 h 18288"/>
              <a:gd name="csX24" fmla="*/ 6648031 w 10853928"/>
              <a:gd name="csY24" fmla="*/ 18288 h 18288"/>
              <a:gd name="csX25" fmla="*/ 6078200 w 10853928"/>
              <a:gd name="csY25" fmla="*/ 18288 h 18288"/>
              <a:gd name="csX26" fmla="*/ 5508368 w 10853928"/>
              <a:gd name="csY26" fmla="*/ 18288 h 18288"/>
              <a:gd name="csX27" fmla="*/ 4721459 w 10853928"/>
              <a:gd name="csY27" fmla="*/ 18288 h 18288"/>
              <a:gd name="csX28" fmla="*/ 4043088 w 10853928"/>
              <a:gd name="csY28" fmla="*/ 18288 h 18288"/>
              <a:gd name="csX29" fmla="*/ 3690336 w 10853928"/>
              <a:gd name="csY29" fmla="*/ 18288 h 18288"/>
              <a:gd name="csX30" fmla="*/ 3120504 w 10853928"/>
              <a:gd name="csY30" fmla="*/ 18288 h 18288"/>
              <a:gd name="csX31" fmla="*/ 2333595 w 10853928"/>
              <a:gd name="csY31" fmla="*/ 18288 h 18288"/>
              <a:gd name="csX32" fmla="*/ 1872303 w 10853928"/>
              <a:gd name="csY32" fmla="*/ 18288 h 18288"/>
              <a:gd name="csX33" fmla="*/ 976854 w 10853928"/>
              <a:gd name="csY33" fmla="*/ 18288 h 18288"/>
              <a:gd name="csX34" fmla="*/ 0 w 10853928"/>
              <a:gd name="csY34" fmla="*/ 18288 h 18288"/>
              <a:gd name="csX35" fmla="*/ 0 w 10853928"/>
              <a:gd name="csY35"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4937780-8CB0-8B5C-27C5-170EFC8F4889}"/>
              </a:ext>
            </a:extLst>
          </p:cNvPr>
          <p:cNvSpPr>
            <a:spLocks noGrp="1"/>
          </p:cNvSpPr>
          <p:nvPr>
            <p:ph idx="1"/>
          </p:nvPr>
        </p:nvSpPr>
        <p:spPr>
          <a:xfrm>
            <a:off x="838200" y="1929384"/>
            <a:ext cx="10515600" cy="4251960"/>
          </a:xfrm>
        </p:spPr>
        <p:txBody>
          <a:bodyPr vert="horz" lIns="91440" tIns="45720" rIns="91440" bIns="45720" rtlCol="0" anchor="t">
            <a:normAutofit/>
          </a:bodyPr>
          <a:lstStyle/>
          <a:p>
            <a:r>
              <a:rPr lang="en-US"/>
              <a:t>Come up with a Team Name</a:t>
            </a:r>
          </a:p>
          <a:p>
            <a:pPr marL="0" indent="0">
              <a:buNone/>
            </a:pPr>
            <a:endParaRPr lang="en-US"/>
          </a:p>
          <a:p>
            <a:r>
              <a:rPr lang="en-US"/>
              <a:t>What should your rover be able to do?</a:t>
            </a:r>
          </a:p>
          <a:p>
            <a:r>
              <a:rPr lang="en-US"/>
              <a:t>Brainstorm features: wheels, cameras, arms, sensors</a:t>
            </a:r>
          </a:p>
          <a:p>
            <a:endParaRPr lang="en-US"/>
          </a:p>
        </p:txBody>
      </p:sp>
      <p:sp>
        <p:nvSpPr>
          <p:cNvPr id="4" name="Footer Placeholder 3">
            <a:extLst>
              <a:ext uri="{FF2B5EF4-FFF2-40B4-BE49-F238E27FC236}">
                <a16:creationId xmlns:a16="http://schemas.microsoft.com/office/drawing/2014/main" id="{112E7D62-58D3-D49E-D92D-C8C38EABAD04}"/>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699486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8D8AC-70A7-8BB3-111A-303EFE92D4C6}"/>
              </a:ext>
            </a:extLst>
          </p:cNvPr>
          <p:cNvSpPr>
            <a:spLocks noGrp="1"/>
          </p:cNvSpPr>
          <p:nvPr>
            <p:ph type="title"/>
          </p:nvPr>
        </p:nvSpPr>
        <p:spPr/>
        <p:txBody>
          <a:bodyPr/>
          <a:lstStyle/>
          <a:p>
            <a:r>
              <a:rPr lang="en-US" b="1"/>
              <a:t>Wrap-Up</a:t>
            </a:r>
            <a:endParaRPr lang="en-US"/>
          </a:p>
        </p:txBody>
      </p:sp>
      <p:sp>
        <p:nvSpPr>
          <p:cNvPr id="3" name="Content Placeholder 2">
            <a:extLst>
              <a:ext uri="{FF2B5EF4-FFF2-40B4-BE49-F238E27FC236}">
                <a16:creationId xmlns:a16="http://schemas.microsoft.com/office/drawing/2014/main" id="{495DD242-B39C-DF2C-865A-898C0EE43CCB}"/>
              </a:ext>
            </a:extLst>
          </p:cNvPr>
          <p:cNvSpPr>
            <a:spLocks noGrp="1"/>
          </p:cNvSpPr>
          <p:nvPr>
            <p:ph idx="1"/>
          </p:nvPr>
        </p:nvSpPr>
        <p:spPr/>
        <p:txBody>
          <a:bodyPr/>
          <a:lstStyle/>
          <a:p>
            <a:r>
              <a:rPr lang="en-US"/>
              <a:t>Recap of today's activities</a:t>
            </a:r>
          </a:p>
          <a:p>
            <a:r>
              <a:rPr lang="en-US"/>
              <a:t>Preview of tomorrow's rover design session</a:t>
            </a:r>
          </a:p>
          <a:p>
            <a:endParaRPr lang="en-US"/>
          </a:p>
          <a:p>
            <a:r>
              <a:rPr lang="en-US"/>
              <a:t>Homework: Think of a cool name for your rover</a:t>
            </a:r>
          </a:p>
          <a:p>
            <a:endParaRPr lang="en-US"/>
          </a:p>
        </p:txBody>
      </p:sp>
      <p:sp>
        <p:nvSpPr>
          <p:cNvPr id="4" name="Footer Placeholder 3">
            <a:extLst>
              <a:ext uri="{FF2B5EF4-FFF2-40B4-BE49-F238E27FC236}">
                <a16:creationId xmlns:a16="http://schemas.microsoft.com/office/drawing/2014/main" id="{C8878E5B-3E7F-E00D-15A0-411B28933799}"/>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1233764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45A976A-8DE3-4B67-B94B-2044FDD128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EAAA1B9-2DDB-49C9-A037-A523D2F1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62616778-8BC4-1EAE-6FAB-D60E5C8C880A}"/>
              </a:ext>
            </a:extLst>
          </p:cNvPr>
          <p:cNvSpPr>
            <a:spLocks noGrp="1"/>
          </p:cNvSpPr>
          <p:nvPr>
            <p:ph type="title"/>
          </p:nvPr>
        </p:nvSpPr>
        <p:spPr>
          <a:xfrm>
            <a:off x="804672" y="457200"/>
            <a:ext cx="10579608" cy="1188720"/>
          </a:xfrm>
        </p:spPr>
        <p:txBody>
          <a:bodyPr>
            <a:normAutofit/>
          </a:bodyPr>
          <a:lstStyle/>
          <a:p>
            <a:r>
              <a:rPr lang="en-US" sz="4000" b="1">
                <a:solidFill>
                  <a:schemeClr val="tx2"/>
                </a:solidFill>
              </a:rPr>
              <a:t>What This Camp Is About</a:t>
            </a:r>
            <a:endParaRPr lang="en-US" sz="4000">
              <a:solidFill>
                <a:schemeClr val="tx2"/>
              </a:solidFill>
            </a:endParaRPr>
          </a:p>
        </p:txBody>
      </p:sp>
      <p:grpSp>
        <p:nvGrpSpPr>
          <p:cNvPr id="13" name="Group 12">
            <a:extLst>
              <a:ext uri="{FF2B5EF4-FFF2-40B4-BE49-F238E27FC236}">
                <a16:creationId xmlns:a16="http://schemas.microsoft.com/office/drawing/2014/main" id="{76566969-F813-4CC5-B3E9-363D85B55C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881264" y="-5116"/>
            <a:ext cx="3318648" cy="2490264"/>
            <a:chOff x="-305" y="-1"/>
            <a:chExt cx="3832880" cy="2876136"/>
          </a:xfrm>
        </p:grpSpPr>
        <p:sp>
          <p:nvSpPr>
            <p:cNvPr id="14" name="Freeform: Shape 13">
              <a:extLst>
                <a:ext uri="{FF2B5EF4-FFF2-40B4-BE49-F238E27FC236}">
                  <a16:creationId xmlns:a16="http://schemas.microsoft.com/office/drawing/2014/main" id="{AF8CF66C-45E2-456B-92B0-9E97A331D1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65D590E-D70D-4D25-B853-D5208F2AA3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6231501E-3F84-4705-A001-13995FA6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552617E4-47FD-4C38-8F70-93BF9B125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0217D733-97B6-4C43-AF0C-5E3CB0EA13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07887"/>
            <a:ext cx="2605762" cy="2252847"/>
            <a:chOff x="-305" y="-4155"/>
            <a:chExt cx="2514948" cy="2174333"/>
          </a:xfrm>
        </p:grpSpPr>
        <p:sp>
          <p:nvSpPr>
            <p:cNvPr id="20" name="Freeform: Shape 19">
              <a:extLst>
                <a:ext uri="{FF2B5EF4-FFF2-40B4-BE49-F238E27FC236}">
                  <a16:creationId xmlns:a16="http://schemas.microsoft.com/office/drawing/2014/main" id="{FD288266-7E76-4D4A-BAAC-E233FA013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697F88A-8624-4BA2-AF06-E6C3A52F03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8CA77163-C052-481C-9DCF-68C23ACAB3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3" name="Freeform: Shape 22">
              <a:extLst>
                <a:ext uri="{FF2B5EF4-FFF2-40B4-BE49-F238E27FC236}">
                  <a16:creationId xmlns:a16="http://schemas.microsoft.com/office/drawing/2014/main" id="{02B425B5-0A0E-4B85-B718-E5DA73431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Content Placeholder 2">
            <a:extLst>
              <a:ext uri="{FF2B5EF4-FFF2-40B4-BE49-F238E27FC236}">
                <a16:creationId xmlns:a16="http://schemas.microsoft.com/office/drawing/2014/main" id="{C9BAD888-C296-CE9B-4457-C17DF9BDD10F}"/>
              </a:ext>
            </a:extLst>
          </p:cNvPr>
          <p:cNvGraphicFramePr>
            <a:graphicFrameLocks noGrp="1"/>
          </p:cNvGraphicFramePr>
          <p:nvPr>
            <p:ph idx="1"/>
            <p:extLst>
              <p:ext uri="{D42A27DB-BD31-4B8C-83A1-F6EECF244321}">
                <p14:modId xmlns:p14="http://schemas.microsoft.com/office/powerpoint/2010/main" val="3462276629"/>
              </p:ext>
            </p:extLst>
          </p:nvPr>
        </p:nvGraphicFramePr>
        <p:xfrm>
          <a:off x="1036320" y="2681700"/>
          <a:ext cx="10119360" cy="3566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7EB5600F-0ACA-C18D-A33C-32EC8006DAA5}"/>
              </a:ext>
            </a:extLst>
          </p:cNvPr>
          <p:cNvSpPr txBox="1"/>
          <p:nvPr/>
        </p:nvSpPr>
        <p:spPr>
          <a:xfrm>
            <a:off x="2200718" y="2217875"/>
            <a:ext cx="7787515" cy="707886"/>
          </a:xfrm>
          <a:prstGeom prst="rect">
            <a:avLst/>
          </a:prstGeom>
          <a:noFill/>
        </p:spPr>
        <p:txBody>
          <a:bodyPr wrap="square">
            <a:spAutoFit/>
          </a:bodyPr>
          <a:lstStyle/>
          <a:p>
            <a:r>
              <a:rPr lang="en-US" sz="4000">
                <a:solidFill>
                  <a:schemeClr val="accent2"/>
                </a:solidFill>
              </a:rPr>
              <a:t>Building and testing a robotic rover</a:t>
            </a:r>
          </a:p>
        </p:txBody>
      </p:sp>
      <p:sp>
        <p:nvSpPr>
          <p:cNvPr id="3" name="Footer Placeholder 2">
            <a:extLst>
              <a:ext uri="{FF2B5EF4-FFF2-40B4-BE49-F238E27FC236}">
                <a16:creationId xmlns:a16="http://schemas.microsoft.com/office/drawing/2014/main" id="{E2B270A9-7930-D961-4CF1-01A4C7A819F1}"/>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16673561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81BA7-5040-9BD6-4A41-E813EDE6546E}"/>
              </a:ext>
            </a:extLst>
          </p:cNvPr>
          <p:cNvSpPr>
            <a:spLocks noGrp="1"/>
          </p:cNvSpPr>
          <p:nvPr>
            <p:ph type="title"/>
          </p:nvPr>
        </p:nvSpPr>
        <p:spPr/>
        <p:txBody>
          <a:bodyPr/>
          <a:lstStyle/>
          <a:p>
            <a:r>
              <a:rPr lang="en-US" b="1"/>
              <a:t>Camp Schedule Overview</a:t>
            </a:r>
            <a:endParaRPr lang="en-US"/>
          </a:p>
        </p:txBody>
      </p:sp>
      <p:sp>
        <p:nvSpPr>
          <p:cNvPr id="3" name="Content Placeholder 2">
            <a:extLst>
              <a:ext uri="{FF2B5EF4-FFF2-40B4-BE49-F238E27FC236}">
                <a16:creationId xmlns:a16="http://schemas.microsoft.com/office/drawing/2014/main" id="{DB4F1670-30E0-0BC6-8AFE-597A07A902EF}"/>
              </a:ext>
            </a:extLst>
          </p:cNvPr>
          <p:cNvSpPr>
            <a:spLocks noGrp="1"/>
          </p:cNvSpPr>
          <p:nvPr>
            <p:ph idx="1"/>
          </p:nvPr>
        </p:nvSpPr>
        <p:spPr>
          <a:xfrm>
            <a:off x="838200" y="1970765"/>
            <a:ext cx="5257800" cy="4351338"/>
          </a:xfrm>
        </p:spPr>
        <p:txBody>
          <a:bodyPr>
            <a:normAutofit/>
          </a:bodyPr>
          <a:lstStyle/>
          <a:p>
            <a:pPr marL="0" indent="0">
              <a:buNone/>
            </a:pPr>
            <a:r>
              <a:rPr lang="en-US"/>
              <a:t>Week #1</a:t>
            </a:r>
          </a:p>
          <a:p>
            <a:pPr marL="0" indent="0">
              <a:buNone/>
            </a:pPr>
            <a:endParaRPr lang="en-US" sz="1050"/>
          </a:p>
          <a:p>
            <a:r>
              <a:rPr lang="en-US" sz="2000"/>
              <a:t>Day 1: Intro &amp; Mars Environment</a:t>
            </a:r>
          </a:p>
          <a:p>
            <a:r>
              <a:rPr lang="en-US" sz="2000"/>
              <a:t>Day 2: Engineering for the Red Planet</a:t>
            </a:r>
          </a:p>
          <a:p>
            <a:r>
              <a:rPr lang="en-US" sz="2000"/>
              <a:t>Day 3: Drivetrain for Martian Terrain</a:t>
            </a:r>
          </a:p>
          <a:p>
            <a:r>
              <a:rPr lang="en-US" sz="2000"/>
              <a:t>Day 4: Build a Mecanum Drivetrain</a:t>
            </a:r>
          </a:p>
          <a:p>
            <a:r>
              <a:rPr lang="en-US" sz="2000"/>
              <a:t>Day 5: Powering your Mars Rover</a:t>
            </a:r>
          </a:p>
        </p:txBody>
      </p:sp>
      <p:sp>
        <p:nvSpPr>
          <p:cNvPr id="5" name="Content Placeholder 2">
            <a:extLst>
              <a:ext uri="{FF2B5EF4-FFF2-40B4-BE49-F238E27FC236}">
                <a16:creationId xmlns:a16="http://schemas.microsoft.com/office/drawing/2014/main" id="{70E2FF19-0443-D00D-5F35-627F8DE96875}"/>
              </a:ext>
            </a:extLst>
          </p:cNvPr>
          <p:cNvSpPr txBox="1">
            <a:spLocks/>
          </p:cNvSpPr>
          <p:nvPr/>
        </p:nvSpPr>
        <p:spPr>
          <a:xfrm>
            <a:off x="6537556" y="1970765"/>
            <a:ext cx="52578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t>Week #2</a:t>
            </a:r>
          </a:p>
          <a:p>
            <a:pPr marL="0" indent="0">
              <a:buNone/>
            </a:pPr>
            <a:endParaRPr lang="en-US" sz="1050"/>
          </a:p>
          <a:p>
            <a:r>
              <a:rPr lang="en-US" sz="2000"/>
              <a:t>Day 6: Building Mars Rover Actuators</a:t>
            </a:r>
          </a:p>
          <a:p>
            <a:r>
              <a:rPr lang="en-US" sz="2000"/>
              <a:t>Day 7: Designing a Claw</a:t>
            </a:r>
          </a:p>
          <a:p>
            <a:r>
              <a:rPr lang="en-US" sz="2000"/>
              <a:t>Day 8: Get Rover to Collect a Sample</a:t>
            </a:r>
          </a:p>
          <a:p>
            <a:r>
              <a:rPr lang="en-US" sz="2000"/>
              <a:t>Day 9: Controlling the Mars Rover Arm</a:t>
            </a:r>
          </a:p>
          <a:p>
            <a:r>
              <a:rPr lang="en-US" sz="2000"/>
              <a:t>Day 10: </a:t>
            </a:r>
            <a:r>
              <a:rPr lang="en-US" sz="2000" b="1">
                <a:solidFill>
                  <a:schemeClr val="accent2"/>
                </a:solidFill>
              </a:rPr>
              <a:t>Mars Rover Showcase</a:t>
            </a:r>
          </a:p>
        </p:txBody>
      </p:sp>
      <p:sp>
        <p:nvSpPr>
          <p:cNvPr id="4" name="Footer Placeholder 3">
            <a:extLst>
              <a:ext uri="{FF2B5EF4-FFF2-40B4-BE49-F238E27FC236}">
                <a16:creationId xmlns:a16="http://schemas.microsoft.com/office/drawing/2014/main" id="{6CC8F7A3-3421-DA63-DD20-C215644434D1}"/>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2104422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58204E-E4C3-3FEC-5CB3-EB2CD6FA1CA0}"/>
              </a:ext>
            </a:extLst>
          </p:cNvPr>
          <p:cNvSpPr>
            <a:spLocks noGrp="1"/>
          </p:cNvSpPr>
          <p:nvPr>
            <p:ph type="title"/>
          </p:nvPr>
        </p:nvSpPr>
        <p:spPr>
          <a:xfrm>
            <a:off x="630936" y="639520"/>
            <a:ext cx="3429000" cy="1719072"/>
          </a:xfrm>
        </p:spPr>
        <p:txBody>
          <a:bodyPr anchor="b">
            <a:normAutofit/>
          </a:bodyPr>
          <a:lstStyle/>
          <a:p>
            <a:r>
              <a:rPr lang="en-US" sz="4600"/>
              <a:t>Classroom Expectations</a:t>
            </a:r>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sX0" fmla="*/ 0 w 3255095"/>
              <a:gd name="csY0" fmla="*/ 0 h 18288"/>
              <a:gd name="csX1" fmla="*/ 618468 w 3255095"/>
              <a:gd name="csY1" fmla="*/ 0 h 18288"/>
              <a:gd name="csX2" fmla="*/ 1269487 w 3255095"/>
              <a:gd name="csY2" fmla="*/ 0 h 18288"/>
              <a:gd name="csX3" fmla="*/ 1953057 w 3255095"/>
              <a:gd name="csY3" fmla="*/ 0 h 18288"/>
              <a:gd name="csX4" fmla="*/ 2636627 w 3255095"/>
              <a:gd name="csY4" fmla="*/ 0 h 18288"/>
              <a:gd name="csX5" fmla="*/ 3255095 w 3255095"/>
              <a:gd name="csY5" fmla="*/ 0 h 18288"/>
              <a:gd name="csX6" fmla="*/ 3255095 w 3255095"/>
              <a:gd name="csY6" fmla="*/ 18288 h 18288"/>
              <a:gd name="csX7" fmla="*/ 2538974 w 3255095"/>
              <a:gd name="csY7" fmla="*/ 18288 h 18288"/>
              <a:gd name="csX8" fmla="*/ 1822853 w 3255095"/>
              <a:gd name="csY8" fmla="*/ 18288 h 18288"/>
              <a:gd name="csX9" fmla="*/ 1171834 w 3255095"/>
              <a:gd name="csY9" fmla="*/ 18288 h 18288"/>
              <a:gd name="csX10" fmla="*/ 0 w 3255095"/>
              <a:gd name="csY10" fmla="*/ 18288 h 18288"/>
              <a:gd name="csX11" fmla="*/ 0 w 3255095"/>
              <a:gd name="csY11"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3EAC4D9-D487-34CB-B2B0-49948C9E5D8E}"/>
              </a:ext>
            </a:extLst>
          </p:cNvPr>
          <p:cNvSpPr>
            <a:spLocks noGrp="1"/>
          </p:cNvSpPr>
          <p:nvPr>
            <p:ph idx="1"/>
          </p:nvPr>
        </p:nvSpPr>
        <p:spPr>
          <a:xfrm>
            <a:off x="630936" y="3104750"/>
            <a:ext cx="4412778" cy="3410712"/>
          </a:xfrm>
        </p:spPr>
        <p:txBody>
          <a:bodyPr anchor="t">
            <a:normAutofit fontScale="62500" lnSpcReduction="20000"/>
          </a:bodyPr>
          <a:lstStyle/>
          <a:p>
            <a:pPr marL="0" indent="0">
              <a:buNone/>
            </a:pPr>
            <a:r>
              <a:rPr lang="en-US" b="1"/>
              <a:t>Be Respectful</a:t>
            </a:r>
          </a:p>
          <a:p>
            <a:r>
              <a:rPr lang="en-US"/>
              <a:t>Listen actively when others are speaking</a:t>
            </a:r>
          </a:p>
          <a:p>
            <a:r>
              <a:rPr lang="en-US"/>
              <a:t>Treat teammates and equipment with care</a:t>
            </a:r>
          </a:p>
          <a:p>
            <a:r>
              <a:rPr lang="en-US"/>
              <a:t>Use kind and appropriate language</a:t>
            </a:r>
          </a:p>
          <a:p>
            <a:pPr marL="0" indent="0">
              <a:buNone/>
            </a:pPr>
            <a:endParaRPr lang="en-US" b="1"/>
          </a:p>
          <a:p>
            <a:pPr marL="0" indent="0">
              <a:buNone/>
            </a:pPr>
            <a:r>
              <a:rPr lang="en-US" b="1"/>
              <a:t>Be Responsible</a:t>
            </a:r>
          </a:p>
          <a:p>
            <a:r>
              <a:rPr lang="en-US"/>
              <a:t>Come prepared and on time</a:t>
            </a:r>
          </a:p>
          <a:p>
            <a:r>
              <a:rPr lang="en-US"/>
              <a:t>Stay on task and follow instructions</a:t>
            </a:r>
          </a:p>
          <a:p>
            <a:r>
              <a:rPr lang="en-US"/>
              <a:t>Take care of tools, laptops, and robot parts</a:t>
            </a:r>
          </a:p>
        </p:txBody>
      </p:sp>
      <p:sp>
        <p:nvSpPr>
          <p:cNvPr id="4" name="Content Placeholder 2">
            <a:extLst>
              <a:ext uri="{FF2B5EF4-FFF2-40B4-BE49-F238E27FC236}">
                <a16:creationId xmlns:a16="http://schemas.microsoft.com/office/drawing/2014/main" id="{143E0CA1-E287-1DEF-1E64-3CCFF01B8B47}"/>
              </a:ext>
            </a:extLst>
          </p:cNvPr>
          <p:cNvSpPr txBox="1">
            <a:spLocks/>
          </p:cNvSpPr>
          <p:nvPr/>
        </p:nvSpPr>
        <p:spPr>
          <a:xfrm>
            <a:off x="6458858" y="1491486"/>
            <a:ext cx="5529942" cy="5023976"/>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a:t>Be a Team Player</a:t>
            </a:r>
          </a:p>
          <a:p>
            <a:r>
              <a:rPr lang="en-US" sz="1800"/>
              <a:t>Collaborate and share ideas</a:t>
            </a:r>
          </a:p>
          <a:p>
            <a:r>
              <a:rPr lang="en-US" sz="1800"/>
              <a:t>Include everyone in group work</a:t>
            </a:r>
          </a:p>
          <a:p>
            <a:r>
              <a:rPr lang="en-US" sz="1800"/>
              <a:t>Take turns and support each other</a:t>
            </a:r>
          </a:p>
          <a:p>
            <a:pPr marL="0" indent="0">
              <a:buNone/>
            </a:pPr>
            <a:endParaRPr lang="en-US" sz="1800" b="1"/>
          </a:p>
          <a:p>
            <a:pPr marL="0" indent="0">
              <a:buNone/>
            </a:pPr>
            <a:r>
              <a:rPr lang="en-US" sz="1800" b="1"/>
              <a:t>Be Safe</a:t>
            </a:r>
          </a:p>
          <a:p>
            <a:r>
              <a:rPr lang="en-US" sz="1800"/>
              <a:t>Follow safety guidelines around tools</a:t>
            </a:r>
          </a:p>
          <a:p>
            <a:r>
              <a:rPr lang="en-US" sz="1800"/>
              <a:t>Keep walkways clear and organized</a:t>
            </a:r>
          </a:p>
          <a:p>
            <a:r>
              <a:rPr lang="en-US" sz="1800"/>
              <a:t>Ask before using unfamiliar equipment</a:t>
            </a:r>
          </a:p>
          <a:p>
            <a:pPr marL="0" indent="0">
              <a:buNone/>
            </a:pPr>
            <a:endParaRPr lang="en-US" sz="1800" b="1"/>
          </a:p>
          <a:p>
            <a:pPr marL="0" indent="0">
              <a:buNone/>
            </a:pPr>
            <a:r>
              <a:rPr lang="en-US" sz="1800" b="1"/>
              <a:t>Be Curious and Have Fun!</a:t>
            </a:r>
          </a:p>
          <a:p>
            <a:r>
              <a:rPr lang="en-US" sz="1800"/>
              <a:t>Ask questions and explore</a:t>
            </a:r>
          </a:p>
          <a:p>
            <a:r>
              <a:rPr lang="en-US" sz="1800"/>
              <a:t>Learn from mistakes – that’s how engineers grow!</a:t>
            </a:r>
          </a:p>
          <a:p>
            <a:r>
              <a:rPr lang="en-US" sz="1800"/>
              <a:t>Celebrate progress, big or small</a:t>
            </a:r>
          </a:p>
        </p:txBody>
      </p:sp>
      <p:sp>
        <p:nvSpPr>
          <p:cNvPr id="5" name="Footer Placeholder 4">
            <a:extLst>
              <a:ext uri="{FF2B5EF4-FFF2-40B4-BE49-F238E27FC236}">
                <a16:creationId xmlns:a16="http://schemas.microsoft.com/office/drawing/2014/main" id="{DD273C76-3C2B-63BB-2941-51D7958E94B9}"/>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2788346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23" name="Rectangle 922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E47AB6-086C-3847-8EC6-97FB8864D938}"/>
              </a:ext>
            </a:extLst>
          </p:cNvPr>
          <p:cNvSpPr>
            <a:spLocks noGrp="1"/>
          </p:cNvSpPr>
          <p:nvPr>
            <p:ph type="title"/>
          </p:nvPr>
        </p:nvSpPr>
        <p:spPr>
          <a:xfrm>
            <a:off x="572493" y="238539"/>
            <a:ext cx="11018520" cy="1434415"/>
          </a:xfrm>
        </p:spPr>
        <p:txBody>
          <a:bodyPr anchor="b">
            <a:normAutofit/>
          </a:bodyPr>
          <a:lstStyle/>
          <a:p>
            <a:r>
              <a:rPr lang="en-US" sz="5400" b="1"/>
              <a:t>Safety Protocols</a:t>
            </a:r>
            <a:endParaRPr lang="en-US" sz="5400"/>
          </a:p>
        </p:txBody>
      </p:sp>
      <p:sp>
        <p:nvSpPr>
          <p:cNvPr id="922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sX0" fmla="*/ 0 w 10972800"/>
              <a:gd name="csY0" fmla="*/ 0 h 18288"/>
              <a:gd name="csX1" fmla="*/ 356616 w 10972800"/>
              <a:gd name="csY1" fmla="*/ 0 h 18288"/>
              <a:gd name="csX2" fmla="*/ 1042416 w 10972800"/>
              <a:gd name="csY2" fmla="*/ 0 h 18288"/>
              <a:gd name="csX3" fmla="*/ 1947672 w 10972800"/>
              <a:gd name="csY3" fmla="*/ 0 h 18288"/>
              <a:gd name="csX4" fmla="*/ 2633472 w 10972800"/>
              <a:gd name="csY4" fmla="*/ 0 h 18288"/>
              <a:gd name="csX5" fmla="*/ 2990088 w 10972800"/>
              <a:gd name="csY5" fmla="*/ 0 h 18288"/>
              <a:gd name="csX6" fmla="*/ 3456432 w 10972800"/>
              <a:gd name="csY6" fmla="*/ 0 h 18288"/>
              <a:gd name="csX7" fmla="*/ 4361688 w 10972800"/>
              <a:gd name="csY7" fmla="*/ 0 h 18288"/>
              <a:gd name="csX8" fmla="*/ 5266944 w 10972800"/>
              <a:gd name="csY8" fmla="*/ 0 h 18288"/>
              <a:gd name="csX9" fmla="*/ 6172200 w 10972800"/>
              <a:gd name="csY9" fmla="*/ 0 h 18288"/>
              <a:gd name="csX10" fmla="*/ 6528816 w 10972800"/>
              <a:gd name="csY10" fmla="*/ 0 h 18288"/>
              <a:gd name="csX11" fmla="*/ 7214616 w 10972800"/>
              <a:gd name="csY11" fmla="*/ 0 h 18288"/>
              <a:gd name="csX12" fmla="*/ 7790688 w 10972800"/>
              <a:gd name="csY12" fmla="*/ 0 h 18288"/>
              <a:gd name="csX13" fmla="*/ 8147304 w 10972800"/>
              <a:gd name="csY13" fmla="*/ 0 h 18288"/>
              <a:gd name="csX14" fmla="*/ 9052560 w 10972800"/>
              <a:gd name="csY14" fmla="*/ 0 h 18288"/>
              <a:gd name="csX15" fmla="*/ 9409176 w 10972800"/>
              <a:gd name="csY15" fmla="*/ 0 h 18288"/>
              <a:gd name="csX16" fmla="*/ 9765792 w 10972800"/>
              <a:gd name="csY16" fmla="*/ 0 h 18288"/>
              <a:gd name="csX17" fmla="*/ 10341864 w 10972800"/>
              <a:gd name="csY17" fmla="*/ 0 h 18288"/>
              <a:gd name="csX18" fmla="*/ 10972800 w 10972800"/>
              <a:gd name="csY18" fmla="*/ 0 h 18288"/>
              <a:gd name="csX19" fmla="*/ 10972800 w 10972800"/>
              <a:gd name="csY19" fmla="*/ 18288 h 18288"/>
              <a:gd name="csX20" fmla="*/ 10177272 w 10972800"/>
              <a:gd name="csY20" fmla="*/ 18288 h 18288"/>
              <a:gd name="csX21" fmla="*/ 9820656 w 10972800"/>
              <a:gd name="csY21" fmla="*/ 18288 h 18288"/>
              <a:gd name="csX22" fmla="*/ 9464040 w 10972800"/>
              <a:gd name="csY22" fmla="*/ 18288 h 18288"/>
              <a:gd name="csX23" fmla="*/ 8778240 w 10972800"/>
              <a:gd name="csY23" fmla="*/ 18288 h 18288"/>
              <a:gd name="csX24" fmla="*/ 8421624 w 10972800"/>
              <a:gd name="csY24" fmla="*/ 18288 h 18288"/>
              <a:gd name="csX25" fmla="*/ 7735824 w 10972800"/>
              <a:gd name="csY25" fmla="*/ 18288 h 18288"/>
              <a:gd name="csX26" fmla="*/ 6940296 w 10972800"/>
              <a:gd name="csY26" fmla="*/ 18288 h 18288"/>
              <a:gd name="csX27" fmla="*/ 6254496 w 10972800"/>
              <a:gd name="csY27" fmla="*/ 18288 h 18288"/>
              <a:gd name="csX28" fmla="*/ 5458968 w 10972800"/>
              <a:gd name="csY28" fmla="*/ 18288 h 18288"/>
              <a:gd name="csX29" fmla="*/ 4663440 w 10972800"/>
              <a:gd name="csY29" fmla="*/ 18288 h 18288"/>
              <a:gd name="csX30" fmla="*/ 4306824 w 10972800"/>
              <a:gd name="csY30" fmla="*/ 18288 h 18288"/>
              <a:gd name="csX31" fmla="*/ 3840480 w 10972800"/>
              <a:gd name="csY31" fmla="*/ 18288 h 18288"/>
              <a:gd name="csX32" fmla="*/ 3264408 w 10972800"/>
              <a:gd name="csY32" fmla="*/ 18288 h 18288"/>
              <a:gd name="csX33" fmla="*/ 2578608 w 10972800"/>
              <a:gd name="csY33" fmla="*/ 18288 h 18288"/>
              <a:gd name="csX34" fmla="*/ 1673352 w 10972800"/>
              <a:gd name="csY34" fmla="*/ 18288 h 18288"/>
              <a:gd name="csX35" fmla="*/ 877824 w 10972800"/>
              <a:gd name="csY35" fmla="*/ 18288 h 18288"/>
              <a:gd name="csX36" fmla="*/ 0 w 10972800"/>
              <a:gd name="csY36" fmla="*/ 18288 h 18288"/>
              <a:gd name="csX37" fmla="*/ 0 w 10972800"/>
              <a:gd name="csY37"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ACDCB43-DAC0-930A-E916-5A908CA30123}"/>
              </a:ext>
            </a:extLst>
          </p:cNvPr>
          <p:cNvSpPr>
            <a:spLocks noGrp="1"/>
          </p:cNvSpPr>
          <p:nvPr>
            <p:ph idx="1"/>
          </p:nvPr>
        </p:nvSpPr>
        <p:spPr>
          <a:xfrm>
            <a:off x="572493" y="2071316"/>
            <a:ext cx="6713552" cy="4119172"/>
          </a:xfrm>
        </p:spPr>
        <p:txBody>
          <a:bodyPr anchor="t">
            <a:normAutofit/>
          </a:bodyPr>
          <a:lstStyle/>
          <a:p>
            <a:r>
              <a:rPr lang="en-US" sz="2200"/>
              <a:t>Always wear safety goggles when working with tools.</a:t>
            </a:r>
          </a:p>
          <a:p>
            <a:r>
              <a:rPr lang="en-US" sz="2200"/>
              <a:t>Pay close attention when using sharp parts and tools.</a:t>
            </a:r>
          </a:p>
          <a:p>
            <a:r>
              <a:rPr lang="en-US" sz="2200"/>
              <a:t>Keep your workspace organized; loose screws can be dangerous.</a:t>
            </a:r>
          </a:p>
          <a:p>
            <a:r>
              <a:rPr lang="en-US" sz="2200"/>
              <a:t>Never rush — take your time to build carefully.</a:t>
            </a:r>
          </a:p>
          <a:p>
            <a:r>
              <a:rPr lang="en-US" sz="2200"/>
              <a:t>Report any injuries or broken equipment immediately.</a:t>
            </a:r>
          </a:p>
          <a:p>
            <a:r>
              <a:rPr lang="en-US" sz="2200"/>
              <a:t>No horseplay around robotics equipment.</a:t>
            </a:r>
          </a:p>
          <a:p>
            <a:r>
              <a:rPr lang="en-US" sz="2200"/>
              <a:t>Wash hands after working with materials.</a:t>
            </a:r>
          </a:p>
          <a:p>
            <a:pPr marL="0" indent="0">
              <a:buNone/>
            </a:pPr>
            <a:endParaRPr lang="en-US" sz="2200"/>
          </a:p>
        </p:txBody>
      </p:sp>
      <p:pic>
        <p:nvPicPr>
          <p:cNvPr id="9218" name="Picture 2" descr="Safety Training Needs to Be Done Regularly - Thomas Fenner Woods Agency  Thomas-Fenner-Woods Agency, Inc. represents the most reputable and  financially sound insurance companies in the world.">
            <a:extLst>
              <a:ext uri="{FF2B5EF4-FFF2-40B4-BE49-F238E27FC236}">
                <a16:creationId xmlns:a16="http://schemas.microsoft.com/office/drawing/2014/main" id="{030E984A-C0E4-A8E2-11B5-C59B831421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3796" b="2"/>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4BF789A7-2DC4-AA81-F8B0-DCF4DBFE20A5}"/>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41280957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2" name="Rectangle 1041">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D4F6AB-8DD5-C728-AD05-E7EAC3D30A8D}"/>
              </a:ext>
            </a:extLst>
          </p:cNvPr>
          <p:cNvSpPr>
            <a:spLocks noGrp="1"/>
          </p:cNvSpPr>
          <p:nvPr>
            <p:ph type="title"/>
          </p:nvPr>
        </p:nvSpPr>
        <p:spPr>
          <a:xfrm>
            <a:off x="836679" y="723898"/>
            <a:ext cx="6002110" cy="1495425"/>
          </a:xfrm>
        </p:spPr>
        <p:txBody>
          <a:bodyPr>
            <a:normAutofit/>
          </a:bodyPr>
          <a:lstStyle/>
          <a:p>
            <a:r>
              <a:rPr lang="en-US" sz="4000"/>
              <a:t>Two Truths and a Lie</a:t>
            </a:r>
          </a:p>
        </p:txBody>
      </p:sp>
      <p:sp>
        <p:nvSpPr>
          <p:cNvPr id="3" name="Content Placeholder 2">
            <a:extLst>
              <a:ext uri="{FF2B5EF4-FFF2-40B4-BE49-F238E27FC236}">
                <a16:creationId xmlns:a16="http://schemas.microsoft.com/office/drawing/2014/main" id="{203420A6-5146-A705-04A5-A06B35E2BE28}"/>
              </a:ext>
            </a:extLst>
          </p:cNvPr>
          <p:cNvSpPr>
            <a:spLocks noGrp="1"/>
          </p:cNvSpPr>
          <p:nvPr>
            <p:ph idx="1"/>
          </p:nvPr>
        </p:nvSpPr>
        <p:spPr>
          <a:xfrm>
            <a:off x="836680" y="2405067"/>
            <a:ext cx="6002110" cy="3729034"/>
          </a:xfrm>
        </p:spPr>
        <p:txBody>
          <a:bodyPr>
            <a:normAutofit/>
          </a:bodyPr>
          <a:lstStyle/>
          <a:p>
            <a:r>
              <a:rPr lang="en-US" sz="2400"/>
              <a:t>Each person says </a:t>
            </a:r>
            <a:r>
              <a:rPr lang="en-US" sz="2400" b="1"/>
              <a:t>three </a:t>
            </a:r>
            <a:r>
              <a:rPr lang="en-US" sz="2400"/>
              <a:t>statements about themselves.</a:t>
            </a:r>
          </a:p>
          <a:p>
            <a:r>
              <a:rPr lang="en-US" sz="2400" b="1"/>
              <a:t>Two</a:t>
            </a:r>
            <a:r>
              <a:rPr lang="en-US" sz="2400"/>
              <a:t> should be </a:t>
            </a:r>
            <a:r>
              <a:rPr lang="en-US" sz="2400" b="1"/>
              <a:t>true</a:t>
            </a:r>
            <a:r>
              <a:rPr lang="en-US" sz="2400"/>
              <a:t>, and </a:t>
            </a:r>
            <a:r>
              <a:rPr lang="en-US" sz="2400" b="1"/>
              <a:t>one</a:t>
            </a:r>
            <a:r>
              <a:rPr lang="en-US" sz="2400"/>
              <a:t> should be a </a:t>
            </a:r>
            <a:r>
              <a:rPr lang="en-US" sz="2400" b="1"/>
              <a:t>lie</a:t>
            </a:r>
            <a:r>
              <a:rPr lang="en-US" sz="2400"/>
              <a:t>.</a:t>
            </a:r>
          </a:p>
          <a:p>
            <a:r>
              <a:rPr lang="en-US" sz="2400"/>
              <a:t>Others guess which one is the lie!</a:t>
            </a:r>
          </a:p>
        </p:txBody>
      </p:sp>
      <p:pic>
        <p:nvPicPr>
          <p:cNvPr id="1030" name="Picture 6" descr="PINOCCHIO, released February 7, 1940">
            <a:extLst>
              <a:ext uri="{FF2B5EF4-FFF2-40B4-BE49-F238E27FC236}">
                <a16:creationId xmlns:a16="http://schemas.microsoft.com/office/drawing/2014/main" id="{45678535-44A0-CFE8-0103-66720CCEEE6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003" r="835" b="13430"/>
          <a:stretch>
            <a:fillRect/>
          </a:stretch>
        </p:blipFill>
        <p:spPr bwMode="auto">
          <a:xfrm>
            <a:off x="7199440" y="10"/>
            <a:ext cx="4992560" cy="5936964"/>
          </a:xfrm>
          <a:prstGeom prst="rect">
            <a:avLst/>
          </a:prstGeom>
          <a:noFill/>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E37330D8-807D-73EA-2FBF-9753763A5876}"/>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634573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7308DB-3353-EECA-0CB0-1EC2D6BE41BB}"/>
              </a:ext>
            </a:extLst>
          </p:cNvPr>
          <p:cNvSpPr>
            <a:spLocks noGrp="1"/>
          </p:cNvSpPr>
          <p:nvPr>
            <p:ph type="title"/>
          </p:nvPr>
        </p:nvSpPr>
        <p:spPr>
          <a:xfrm>
            <a:off x="640080" y="325369"/>
            <a:ext cx="4368602" cy="1956841"/>
          </a:xfrm>
        </p:spPr>
        <p:txBody>
          <a:bodyPr anchor="b">
            <a:normAutofit/>
          </a:bodyPr>
          <a:lstStyle/>
          <a:p>
            <a:r>
              <a:rPr lang="en-US" sz="5400" b="1"/>
              <a:t>Let’s Talk About Mars</a:t>
            </a:r>
            <a:endParaRPr lang="en-US" sz="5400"/>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sX0" fmla="*/ 0 w 3474720"/>
              <a:gd name="csY0" fmla="*/ 0 h 18288"/>
              <a:gd name="csX1" fmla="*/ 694944 w 3474720"/>
              <a:gd name="csY1" fmla="*/ 0 h 18288"/>
              <a:gd name="csX2" fmla="*/ 1355141 w 3474720"/>
              <a:gd name="csY2" fmla="*/ 0 h 18288"/>
              <a:gd name="csX3" fmla="*/ 2015338 w 3474720"/>
              <a:gd name="csY3" fmla="*/ 0 h 18288"/>
              <a:gd name="csX4" fmla="*/ 2779776 w 3474720"/>
              <a:gd name="csY4" fmla="*/ 0 h 18288"/>
              <a:gd name="csX5" fmla="*/ 3474720 w 3474720"/>
              <a:gd name="csY5" fmla="*/ 0 h 18288"/>
              <a:gd name="csX6" fmla="*/ 3474720 w 3474720"/>
              <a:gd name="csY6" fmla="*/ 18288 h 18288"/>
              <a:gd name="csX7" fmla="*/ 2779776 w 3474720"/>
              <a:gd name="csY7" fmla="*/ 18288 h 18288"/>
              <a:gd name="csX8" fmla="*/ 2189074 w 3474720"/>
              <a:gd name="csY8" fmla="*/ 18288 h 18288"/>
              <a:gd name="csX9" fmla="*/ 1528877 w 3474720"/>
              <a:gd name="csY9" fmla="*/ 18288 h 18288"/>
              <a:gd name="csX10" fmla="*/ 868680 w 3474720"/>
              <a:gd name="csY10" fmla="*/ 18288 h 18288"/>
              <a:gd name="csX11" fmla="*/ 0 w 3474720"/>
              <a:gd name="csY11" fmla="*/ 18288 h 18288"/>
              <a:gd name="csX12" fmla="*/ 0 w 3474720"/>
              <a:gd name="csY12"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663FDB8-859A-AF46-F3E3-D110F38CF664}"/>
              </a:ext>
            </a:extLst>
          </p:cNvPr>
          <p:cNvSpPr>
            <a:spLocks noGrp="1"/>
          </p:cNvSpPr>
          <p:nvPr>
            <p:ph idx="1"/>
          </p:nvPr>
        </p:nvSpPr>
        <p:spPr>
          <a:xfrm>
            <a:off x="640080" y="2872899"/>
            <a:ext cx="4243589" cy="3320668"/>
          </a:xfrm>
        </p:spPr>
        <p:txBody>
          <a:bodyPr>
            <a:normAutofit/>
          </a:bodyPr>
          <a:lstStyle/>
          <a:p>
            <a:r>
              <a:rPr lang="en-US" sz="2200"/>
              <a:t>1/3 Earth's Gravity</a:t>
            </a:r>
          </a:p>
          <a:p>
            <a:r>
              <a:rPr lang="en-US" sz="2200"/>
              <a:t>Thin CO2 Atmosphere</a:t>
            </a:r>
          </a:p>
          <a:p>
            <a:r>
              <a:rPr lang="en-US" sz="2200"/>
              <a:t>Cold Temperatures</a:t>
            </a:r>
          </a:p>
          <a:p>
            <a:r>
              <a:rPr lang="en-US" sz="2200"/>
              <a:t>Dust Storms</a:t>
            </a:r>
          </a:p>
          <a:p>
            <a:r>
              <a:rPr lang="en-US" sz="2200"/>
              <a:t>Craters, Volcanoes, Valleys</a:t>
            </a:r>
          </a:p>
          <a:p>
            <a:pPr marL="0" indent="0">
              <a:buNone/>
            </a:pPr>
            <a:endParaRPr lang="en-US" sz="2200"/>
          </a:p>
        </p:txBody>
      </p:sp>
      <p:pic>
        <p:nvPicPr>
          <p:cNvPr id="5" name="Picture 4">
            <a:extLst>
              <a:ext uri="{FF2B5EF4-FFF2-40B4-BE49-F238E27FC236}">
                <a16:creationId xmlns:a16="http://schemas.microsoft.com/office/drawing/2014/main" id="{AA2F12C0-479E-06F4-68CB-0AFC9D2FA66B}"/>
              </a:ext>
            </a:extLst>
          </p:cNvPr>
          <p:cNvPicPr>
            <a:picLocks noChangeAspect="1"/>
          </p:cNvPicPr>
          <p:nvPr/>
        </p:nvPicPr>
        <p:blipFill>
          <a:blip r:embed="rId3">
            <a:extLst>
              <a:ext uri="{837473B0-CC2E-450A-ABE3-18F120FF3D39}">
                <a1611:picAttrSrcUrl xmlns:a1611="http://schemas.microsoft.com/office/drawing/2016/11/main" r:id="rId4"/>
              </a:ext>
            </a:extLst>
          </a:blip>
          <a:srcRect l="4248" r="3933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Footer Placeholder 3">
            <a:extLst>
              <a:ext uri="{FF2B5EF4-FFF2-40B4-BE49-F238E27FC236}">
                <a16:creationId xmlns:a16="http://schemas.microsoft.com/office/drawing/2014/main" id="{536BC81F-6AED-CC69-CA73-779139ED5DB3}"/>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2734200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EA2365-5913-5C03-AA27-41CA999CB01A}"/>
              </a:ext>
            </a:extLst>
          </p:cNvPr>
          <p:cNvSpPr>
            <a:spLocks noGrp="1"/>
          </p:cNvSpPr>
          <p:nvPr>
            <p:ph type="title"/>
          </p:nvPr>
        </p:nvSpPr>
        <p:spPr>
          <a:xfrm>
            <a:off x="640080" y="325369"/>
            <a:ext cx="4368602" cy="1956841"/>
          </a:xfrm>
        </p:spPr>
        <p:txBody>
          <a:bodyPr anchor="b">
            <a:normAutofit/>
          </a:bodyPr>
          <a:lstStyle/>
          <a:p>
            <a:r>
              <a:rPr lang="en-US" sz="5000" b="1"/>
              <a:t>Challenges for a Mars Rover</a:t>
            </a:r>
            <a:endParaRPr lang="en-US" sz="5000"/>
          </a:p>
        </p:txBody>
      </p:sp>
      <p:sp>
        <p:nvSpPr>
          <p:cNvPr id="1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sX0" fmla="*/ 0 w 3474720"/>
              <a:gd name="csY0" fmla="*/ 0 h 18288"/>
              <a:gd name="csX1" fmla="*/ 694944 w 3474720"/>
              <a:gd name="csY1" fmla="*/ 0 h 18288"/>
              <a:gd name="csX2" fmla="*/ 1355141 w 3474720"/>
              <a:gd name="csY2" fmla="*/ 0 h 18288"/>
              <a:gd name="csX3" fmla="*/ 2015338 w 3474720"/>
              <a:gd name="csY3" fmla="*/ 0 h 18288"/>
              <a:gd name="csX4" fmla="*/ 2779776 w 3474720"/>
              <a:gd name="csY4" fmla="*/ 0 h 18288"/>
              <a:gd name="csX5" fmla="*/ 3474720 w 3474720"/>
              <a:gd name="csY5" fmla="*/ 0 h 18288"/>
              <a:gd name="csX6" fmla="*/ 3474720 w 3474720"/>
              <a:gd name="csY6" fmla="*/ 18288 h 18288"/>
              <a:gd name="csX7" fmla="*/ 2779776 w 3474720"/>
              <a:gd name="csY7" fmla="*/ 18288 h 18288"/>
              <a:gd name="csX8" fmla="*/ 2189074 w 3474720"/>
              <a:gd name="csY8" fmla="*/ 18288 h 18288"/>
              <a:gd name="csX9" fmla="*/ 1528877 w 3474720"/>
              <a:gd name="csY9" fmla="*/ 18288 h 18288"/>
              <a:gd name="csX10" fmla="*/ 868680 w 3474720"/>
              <a:gd name="csY10" fmla="*/ 18288 h 18288"/>
              <a:gd name="csX11" fmla="*/ 0 w 3474720"/>
              <a:gd name="csY11" fmla="*/ 18288 h 18288"/>
              <a:gd name="csX12" fmla="*/ 0 w 3474720"/>
              <a:gd name="csY12"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9FE115FB-5995-BCF2-1701-A39DA6476D49}"/>
              </a:ext>
            </a:extLst>
          </p:cNvPr>
          <p:cNvSpPr>
            <a:spLocks noGrp="1"/>
          </p:cNvSpPr>
          <p:nvPr>
            <p:ph idx="1"/>
          </p:nvPr>
        </p:nvSpPr>
        <p:spPr>
          <a:xfrm>
            <a:off x="640080" y="2872899"/>
            <a:ext cx="4243589" cy="3320668"/>
          </a:xfrm>
        </p:spPr>
        <p:txBody>
          <a:bodyPr>
            <a:normAutofit/>
          </a:bodyPr>
          <a:lstStyle/>
          <a:p>
            <a:r>
              <a:rPr lang="en-US" sz="2200"/>
              <a:t>Rough Terrain</a:t>
            </a:r>
          </a:p>
          <a:p>
            <a:r>
              <a:rPr lang="en-US" sz="2200"/>
              <a:t>Power Requirements</a:t>
            </a:r>
          </a:p>
          <a:p>
            <a:r>
              <a:rPr lang="en-US" sz="2200"/>
              <a:t>Communication Delays</a:t>
            </a:r>
          </a:p>
          <a:p>
            <a:r>
              <a:rPr lang="en-US" sz="2200"/>
              <a:t>Hazards</a:t>
            </a:r>
          </a:p>
          <a:p>
            <a:r>
              <a:rPr lang="en-US" sz="2200"/>
              <a:t>Limited Repair Options</a:t>
            </a:r>
          </a:p>
          <a:p>
            <a:pPr marL="0" indent="0">
              <a:buNone/>
            </a:pPr>
            <a:endParaRPr lang="en-US" sz="2200"/>
          </a:p>
        </p:txBody>
      </p:sp>
      <p:pic>
        <p:nvPicPr>
          <p:cNvPr id="12" name="Picture 11">
            <a:extLst>
              <a:ext uri="{FF2B5EF4-FFF2-40B4-BE49-F238E27FC236}">
                <a16:creationId xmlns:a16="http://schemas.microsoft.com/office/drawing/2014/main" id="{67C8B29B-8689-6C70-3D4C-14CF61C3B257}"/>
              </a:ext>
            </a:extLst>
          </p:cNvPr>
          <p:cNvPicPr>
            <a:picLocks noChangeAspect="1"/>
          </p:cNvPicPr>
          <p:nvPr/>
        </p:nvPicPr>
        <p:blipFill>
          <a:blip r:embed="rId3">
            <a:extLst>
              <a:ext uri="{837473B0-CC2E-450A-ABE3-18F120FF3D39}">
                <a1611:picAttrSrcUrl xmlns:a1611="http://schemas.microsoft.com/office/drawing/2016/11/main" r:id="rId4"/>
              </a:ext>
            </a:extLst>
          </a:blip>
          <a:srcRect l="12194" r="8065"/>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3" name="Footer Placeholder 2">
            <a:extLst>
              <a:ext uri="{FF2B5EF4-FFF2-40B4-BE49-F238E27FC236}">
                <a16:creationId xmlns:a16="http://schemas.microsoft.com/office/drawing/2014/main" id="{524CF62D-86B8-A35D-D036-3DAA1B940B37}"/>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2769322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D3525D-9E7F-8202-DE14-FF00E2F8B00D}"/>
              </a:ext>
            </a:extLst>
          </p:cNvPr>
          <p:cNvSpPr>
            <a:spLocks noGrp="1"/>
          </p:cNvSpPr>
          <p:nvPr>
            <p:ph type="title"/>
          </p:nvPr>
        </p:nvSpPr>
        <p:spPr>
          <a:xfrm>
            <a:off x="640080" y="325369"/>
            <a:ext cx="4368602" cy="1956841"/>
          </a:xfrm>
        </p:spPr>
        <p:txBody>
          <a:bodyPr anchor="b">
            <a:normAutofit/>
          </a:bodyPr>
          <a:lstStyle/>
          <a:p>
            <a:r>
              <a:rPr lang="en-US" sz="5400" b="1"/>
              <a:t>NASA's Mars Rovers</a:t>
            </a:r>
            <a:endParaRPr lang="en-US" sz="5400"/>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sX0" fmla="*/ 0 w 3474720"/>
              <a:gd name="csY0" fmla="*/ 0 h 18288"/>
              <a:gd name="csX1" fmla="*/ 694944 w 3474720"/>
              <a:gd name="csY1" fmla="*/ 0 h 18288"/>
              <a:gd name="csX2" fmla="*/ 1355141 w 3474720"/>
              <a:gd name="csY2" fmla="*/ 0 h 18288"/>
              <a:gd name="csX3" fmla="*/ 2015338 w 3474720"/>
              <a:gd name="csY3" fmla="*/ 0 h 18288"/>
              <a:gd name="csX4" fmla="*/ 2779776 w 3474720"/>
              <a:gd name="csY4" fmla="*/ 0 h 18288"/>
              <a:gd name="csX5" fmla="*/ 3474720 w 3474720"/>
              <a:gd name="csY5" fmla="*/ 0 h 18288"/>
              <a:gd name="csX6" fmla="*/ 3474720 w 3474720"/>
              <a:gd name="csY6" fmla="*/ 18288 h 18288"/>
              <a:gd name="csX7" fmla="*/ 2779776 w 3474720"/>
              <a:gd name="csY7" fmla="*/ 18288 h 18288"/>
              <a:gd name="csX8" fmla="*/ 2189074 w 3474720"/>
              <a:gd name="csY8" fmla="*/ 18288 h 18288"/>
              <a:gd name="csX9" fmla="*/ 1528877 w 3474720"/>
              <a:gd name="csY9" fmla="*/ 18288 h 18288"/>
              <a:gd name="csX10" fmla="*/ 868680 w 3474720"/>
              <a:gd name="csY10" fmla="*/ 18288 h 18288"/>
              <a:gd name="csX11" fmla="*/ 0 w 3474720"/>
              <a:gd name="csY11" fmla="*/ 18288 h 18288"/>
              <a:gd name="csX12" fmla="*/ 0 w 3474720"/>
              <a:gd name="csY12"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82F0485-2ECA-4AE2-93E7-9D05CA75982E}"/>
              </a:ext>
            </a:extLst>
          </p:cNvPr>
          <p:cNvSpPr>
            <a:spLocks noGrp="1"/>
          </p:cNvSpPr>
          <p:nvPr>
            <p:ph idx="1"/>
          </p:nvPr>
        </p:nvSpPr>
        <p:spPr>
          <a:xfrm>
            <a:off x="640080" y="2872899"/>
            <a:ext cx="4243589" cy="3320668"/>
          </a:xfrm>
        </p:spPr>
        <p:txBody>
          <a:bodyPr>
            <a:normAutofit/>
          </a:bodyPr>
          <a:lstStyle/>
          <a:p>
            <a:r>
              <a:rPr lang="en-US" sz="2200"/>
              <a:t>Sojourner (1997)</a:t>
            </a:r>
          </a:p>
          <a:p>
            <a:r>
              <a:rPr lang="en-US" sz="2200"/>
              <a:t>Spirit (2004–2010)</a:t>
            </a:r>
          </a:p>
          <a:p>
            <a:r>
              <a:rPr lang="en-US" sz="2200"/>
              <a:t>Opportunity (2004–2018)</a:t>
            </a:r>
          </a:p>
          <a:p>
            <a:r>
              <a:rPr lang="en-US" sz="2200"/>
              <a:t>Curiosity (2012–Present)</a:t>
            </a:r>
          </a:p>
          <a:p>
            <a:r>
              <a:rPr lang="en-US" sz="2200"/>
              <a:t>Perseverance (2021–Present)</a:t>
            </a:r>
          </a:p>
          <a:p>
            <a:r>
              <a:rPr lang="en-US" sz="2200"/>
              <a:t>Ingenuity Helicopter (2021–Present)</a:t>
            </a:r>
          </a:p>
          <a:p>
            <a:pPr marL="0" indent="0">
              <a:buNone/>
            </a:pPr>
            <a:endParaRPr lang="en-US" sz="2200"/>
          </a:p>
        </p:txBody>
      </p:sp>
      <p:pic>
        <p:nvPicPr>
          <p:cNvPr id="5" name="Picture 4">
            <a:extLst>
              <a:ext uri="{FF2B5EF4-FFF2-40B4-BE49-F238E27FC236}">
                <a16:creationId xmlns:a16="http://schemas.microsoft.com/office/drawing/2014/main" id="{C9BA4964-852B-F5BA-D48A-362AE9621C30}"/>
              </a:ext>
            </a:extLst>
          </p:cNvPr>
          <p:cNvPicPr>
            <a:picLocks noChangeAspect="1"/>
          </p:cNvPicPr>
          <p:nvPr/>
        </p:nvPicPr>
        <p:blipFill>
          <a:blip r:embed="rId2">
            <a:extLst>
              <a:ext uri="{837473B0-CC2E-450A-ABE3-18F120FF3D39}">
                <a1611:picAttrSrcUrl xmlns:a1611="http://schemas.microsoft.com/office/drawing/2016/11/main" r:id="rId3"/>
              </a:ext>
            </a:extLst>
          </a:blip>
          <a:srcRect l="17631" r="25949"/>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Footer Placeholder 3">
            <a:extLst>
              <a:ext uri="{FF2B5EF4-FFF2-40B4-BE49-F238E27FC236}">
                <a16:creationId xmlns:a16="http://schemas.microsoft.com/office/drawing/2014/main" id="{293E16CE-C769-CFB8-AD74-DFDA5EDA33D3}"/>
              </a:ext>
            </a:extLst>
          </p:cNvPr>
          <p:cNvSpPr>
            <a:spLocks noGrp="1"/>
          </p:cNvSpPr>
          <p:nvPr>
            <p:ph type="ftr" sz="quarter" idx="11"/>
          </p:nvPr>
        </p:nvSpPr>
        <p:spPr/>
        <p:txBody>
          <a:bodyPr/>
          <a:lstStyle/>
          <a:p>
            <a:r>
              <a:rPr lang="en-US"/>
              <a:t>Mission to Mars – Build Your Own Robotic Rover © 2026 Arun Abraham. Free for non-commercial educational use. See MMCL-1.1 for licensing details.</a:t>
            </a:r>
            <a:endParaRPr lang="en-US" dirty="0"/>
          </a:p>
        </p:txBody>
      </p:sp>
    </p:spTree>
    <p:extLst>
      <p:ext uri="{BB962C8B-B14F-4D97-AF65-F5344CB8AC3E}">
        <p14:creationId xmlns:p14="http://schemas.microsoft.com/office/powerpoint/2010/main" val="15795446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0</TotalTime>
  <Words>3942</Words>
  <Application>Microsoft Macintosh PowerPoint</Application>
  <PresentationFormat>Widescreen</PresentationFormat>
  <Paragraphs>262</Paragraphs>
  <Slides>19</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Aptos</vt:lpstr>
      <vt:lpstr>Aptos Display</vt:lpstr>
      <vt:lpstr>Arial</vt:lpstr>
      <vt:lpstr>Office Theme</vt:lpstr>
      <vt:lpstr>Mission to Mars</vt:lpstr>
      <vt:lpstr>What This Camp Is About</vt:lpstr>
      <vt:lpstr>Camp Schedule Overview</vt:lpstr>
      <vt:lpstr>Classroom Expectations</vt:lpstr>
      <vt:lpstr>Safety Protocols</vt:lpstr>
      <vt:lpstr>Two Truths and a Lie</vt:lpstr>
      <vt:lpstr>Let’s Talk About Mars</vt:lpstr>
      <vt:lpstr>Challenges for a Mars Rover</vt:lpstr>
      <vt:lpstr>NASA's Mars Rovers</vt:lpstr>
      <vt:lpstr>Sojourner (1997)</vt:lpstr>
      <vt:lpstr>Spirit (2004–2010)</vt:lpstr>
      <vt:lpstr>Opportunity (2004–2018)</vt:lpstr>
      <vt:lpstr>Curiosity (2012–Present)</vt:lpstr>
      <vt:lpstr>Perseverance (2021–Present)</vt:lpstr>
      <vt:lpstr>Ingenuity Helicopter (2021–Present)</vt:lpstr>
      <vt:lpstr>Zhurong (2021–Present)</vt:lpstr>
      <vt:lpstr>Other Mars Rover Attempts</vt:lpstr>
      <vt:lpstr>Brainstorm</vt:lpstr>
      <vt:lpstr>Wrap-Up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Arun Abraham</dc:creator>
  <cp:lastModifiedBy>Aarush Abraham</cp:lastModifiedBy>
  <cp:revision>2</cp:revision>
  <dcterms:created xsi:type="dcterms:W3CDTF">2025-04-25T17:52:28Z</dcterms:created>
  <dcterms:modified xsi:type="dcterms:W3CDTF">2026-02-11T02:42:08Z</dcterms:modified>
</cp:coreProperties>
</file>

<file path=docProps/thumbnail.jpeg>
</file>